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2" r:id="rId2"/>
  </p:sldMasterIdLst>
  <p:notesMasterIdLst>
    <p:notesMasterId r:id="rId37"/>
  </p:notesMasterIdLst>
  <p:sldIdLst>
    <p:sldId id="276" r:id="rId3"/>
    <p:sldId id="3500" r:id="rId4"/>
    <p:sldId id="3081" r:id="rId5"/>
    <p:sldId id="794" r:id="rId6"/>
    <p:sldId id="4369" r:id="rId7"/>
    <p:sldId id="4376" r:id="rId8"/>
    <p:sldId id="4377" r:id="rId9"/>
    <p:sldId id="4385" r:id="rId10"/>
    <p:sldId id="4379" r:id="rId11"/>
    <p:sldId id="4380" r:id="rId12"/>
    <p:sldId id="4382" r:id="rId13"/>
    <p:sldId id="798" r:id="rId14"/>
    <p:sldId id="4392" r:id="rId15"/>
    <p:sldId id="4383" r:id="rId16"/>
    <p:sldId id="4370" r:id="rId17"/>
    <p:sldId id="4387" r:id="rId18"/>
    <p:sldId id="4386" r:id="rId19"/>
    <p:sldId id="4394" r:id="rId20"/>
    <p:sldId id="4404" r:id="rId21"/>
    <p:sldId id="4402" r:id="rId22"/>
    <p:sldId id="4403" r:id="rId23"/>
    <p:sldId id="4401" r:id="rId24"/>
    <p:sldId id="4393" r:id="rId25"/>
    <p:sldId id="4405" r:id="rId26"/>
    <p:sldId id="4395" r:id="rId27"/>
    <p:sldId id="4390" r:id="rId28"/>
    <p:sldId id="4373" r:id="rId29"/>
    <p:sldId id="4372" r:id="rId30"/>
    <p:sldId id="4399" r:id="rId31"/>
    <p:sldId id="4400" r:id="rId32"/>
    <p:sldId id="4398" r:id="rId33"/>
    <p:sldId id="4365" r:id="rId34"/>
    <p:sldId id="264" r:id="rId35"/>
    <p:sldId id="4368" r:id="rId36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21E"/>
    <a:srgbClr val="FFB90F"/>
    <a:srgbClr val="44546A"/>
    <a:srgbClr val="7F7F7F"/>
    <a:srgbClr val="A5A5A5"/>
    <a:srgbClr val="FFD369"/>
    <a:srgbClr val="D3D6DA"/>
    <a:srgbClr val="E6E6E6"/>
    <a:srgbClr val="455C4C"/>
    <a:srgbClr val="EF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98" autoAdjust="0"/>
  </p:normalViewPr>
  <p:slideViewPr>
    <p:cSldViewPr snapToGrid="0">
      <p:cViewPr varScale="1">
        <p:scale>
          <a:sx n="112" d="100"/>
          <a:sy n="112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renxin\Desktop\&#20986;&#20511;&#20154;&#29992;&#25143;&#30011;&#20687;\Data\&#27880;&#20876;&#26102;&#3838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注册用户数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2E-439E-9244-18B08BBC42E6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2E-439E-9244-18B08BBC42E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'Yearning_Data (48)'!$K$18:$K$19</c:f>
              <c:strCache>
                <c:ptCount val="2"/>
                <c:pt idx="0">
                  <c:v>2021年以前</c:v>
                </c:pt>
                <c:pt idx="1">
                  <c:v>2021年以后</c:v>
                </c:pt>
              </c:strCache>
            </c:strRef>
          </c:cat>
          <c:val>
            <c:numRef>
              <c:f>'Yearning_Data (48)'!$L$18:$L$19</c:f>
              <c:numCache>
                <c:formatCode>0%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2E-439E-9244-18B08BBC42E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4315E-AA88-4C4F-BC7F-691CB14FAFBC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D1EEC-C44F-4BFC-84C2-8741EE48D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2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lue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-D-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ragonfly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6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62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312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257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998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207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650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747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538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0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1764-1E34-49CC-B08A-507EC70589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317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510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027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814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301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82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099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108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114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743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76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96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17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809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038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86855-8D0F-4FB8-8AB6-33D9A113F64C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lue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-D-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ragonfly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27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549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6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993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857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14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75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99624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437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9">
          <p15:clr>
            <a:srgbClr val="FBAE40"/>
          </p15:clr>
        </p15:guide>
        <p15:guide id="2" orient="horz" pos="120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3826616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2295960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E60768-9E33-4B47-AC49-4BD7A2D711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B6907-6BBF-4117-B1BF-AABA6B18BCE6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0EF643-CDBD-45C0-9A15-9537830847D1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43FBB6-3649-409B-B354-54D19325ECF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87AA50-0B18-4F37-ACE4-B2AD85F7E579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2105182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CB790D-A6A3-4DF5-A838-3B9F9E5790FB}"/>
              </a:ext>
            </a:extLst>
          </p:cNvPr>
          <p:cNvSpPr txBox="1"/>
          <p:nvPr userDrawn="1"/>
        </p:nvSpPr>
        <p:spPr>
          <a:xfrm>
            <a:off x="1591321" y="37338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>
                    <a:alpha val="0"/>
                  </a:srgbClr>
                </a:solidFill>
                <a:effectLst/>
                <a:latin typeface="+mn-lt"/>
                <a:ea typeface="+mn-ea"/>
                <a:cs typeface="+mn-cs"/>
              </a:rPr>
              <a:t> 千图</a:t>
            </a:r>
            <a:r>
              <a:rPr lang="en-US" altLang="zh-CN" sz="800" b="0" i="0" u="none" strike="noStrike" kern="1200" dirty="0">
                <a:solidFill>
                  <a:srgbClr val="E6E6E6">
                    <a:alpha val="0"/>
                  </a:srgbClr>
                </a:solidFill>
                <a:effectLst/>
                <a:latin typeface="+mn-lt"/>
                <a:ea typeface="+mn-ea"/>
                <a:cs typeface="+mn-cs"/>
              </a:rPr>
              <a:t>: Blu e Drago </a:t>
            </a:r>
            <a:r>
              <a:rPr lang="en-US" altLang="zh-CN" sz="800" b="0" i="0" u="none" strike="noStrike" kern="1200" dirty="0" err="1">
                <a:solidFill>
                  <a:srgbClr val="E6E6E6">
                    <a:alpha val="0"/>
                  </a:srgbClr>
                </a:solidFill>
                <a:effectLst/>
                <a:latin typeface="+mn-lt"/>
                <a:ea typeface="+mn-ea"/>
                <a:cs typeface="+mn-cs"/>
              </a:rPr>
              <a:t>nfly</a:t>
            </a:r>
            <a:endParaRPr lang="en-US" altLang="zh-CN" sz="800" b="0" i="0" u="none" strike="noStrike" kern="1200" dirty="0">
              <a:solidFill>
                <a:srgbClr val="E6E6E6">
                  <a:alpha val="0"/>
                </a:srgbClr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CN" sz="800" dirty="0">
                <a:solidFill>
                  <a:srgbClr val="E6E6E6">
                    <a:alpha val="0"/>
                  </a:srgbClr>
                </a:solidFill>
              </a:rPr>
            </a:br>
            <a:r>
              <a:rPr lang="en-US" altLang="zh-CN" sz="800" dirty="0">
                <a:solidFill>
                  <a:srgbClr val="E6E6E6">
                    <a:alpha val="0"/>
                  </a:srgbClr>
                </a:solidFill>
              </a:rPr>
              <a:t>DESIGN</a:t>
            </a:r>
            <a:endParaRPr lang="zh-CN" altLang="en-US" sz="800" dirty="0">
              <a:solidFill>
                <a:srgbClr val="E6E6E6">
                  <a:alpha val="0"/>
                </a:srgbClr>
              </a:solidFill>
            </a:endParaRPr>
          </a:p>
        </p:txBody>
      </p:sp>
      <p:sp>
        <p:nvSpPr>
          <p:cNvPr id="3" name="8435759">
            <a:extLst>
              <a:ext uri="{FF2B5EF4-FFF2-40B4-BE49-F238E27FC236}">
                <a16:creationId xmlns:a16="http://schemas.microsoft.com/office/drawing/2014/main" id="{00A8853D-AB50-4CD6-916C-C53BF4F749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C18EE2-ECC1-43AC-A74F-63FD6DFF49A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6A394B-751A-4395-A207-B679971548F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E956C-C935-4ECC-9DF4-56A2FB202FF8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3A6E06-FE3A-44B6-BF0D-FD49CBA996A5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47145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7606F3-AC03-44B3-82D4-A28F1060013F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68887-BEB9-48B3-9D32-2D9741925CFB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84732-7AEF-4010-B554-4E6548B2394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E30BAC-3EFA-4972-B62C-AF8DE118CE80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203318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6961DB-C5EA-4D76-84B8-FD18BC1D27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827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6961DB-C5EA-4D76-84B8-FD18BC1D27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8" name="圆角矩形 9">
            <a:extLst>
              <a:ext uri="{FF2B5EF4-FFF2-40B4-BE49-F238E27FC236}">
                <a16:creationId xmlns:a16="http://schemas.microsoft.com/office/drawing/2014/main" id="{C7408D91-03DD-4118-A14F-39D3338E3D15}"/>
              </a:ext>
            </a:extLst>
          </p:cNvPr>
          <p:cNvSpPr/>
          <p:nvPr userDrawn="1"/>
        </p:nvSpPr>
        <p:spPr>
          <a:xfrm rot="2700000">
            <a:off x="6920495" y="-4069930"/>
            <a:ext cx="5784544" cy="57845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DCAF3BC-3E67-4B13-A0BD-86D804E77010}"/>
              </a:ext>
            </a:extLst>
          </p:cNvPr>
          <p:cNvSpPr/>
          <p:nvPr userDrawn="1"/>
        </p:nvSpPr>
        <p:spPr>
          <a:xfrm>
            <a:off x="6116865" y="0"/>
            <a:ext cx="9387021" cy="6858000"/>
          </a:xfrm>
          <a:custGeom>
            <a:avLst/>
            <a:gdLst>
              <a:gd name="connsiteX0" fmla="*/ 251843 w 9387021"/>
              <a:gd name="connsiteY0" fmla="*/ 0 h 6858000"/>
              <a:gd name="connsiteX1" fmla="*/ 2220034 w 9387021"/>
              <a:gd name="connsiteY1" fmla="*/ 0 h 6858000"/>
              <a:gd name="connsiteX2" fmla="*/ 7418830 w 9387021"/>
              <a:gd name="connsiteY2" fmla="*/ 0 h 6858000"/>
              <a:gd name="connsiteX3" fmla="*/ 9387021 w 9387021"/>
              <a:gd name="connsiteY3" fmla="*/ 0 h 6858000"/>
              <a:gd name="connsiteX4" fmla="*/ 9387021 w 9387021"/>
              <a:gd name="connsiteY4" fmla="*/ 6858000 h 6858000"/>
              <a:gd name="connsiteX5" fmla="*/ 7418830 w 9387021"/>
              <a:gd name="connsiteY5" fmla="*/ 6858000 h 6858000"/>
              <a:gd name="connsiteX6" fmla="*/ 1968191 w 9387021"/>
              <a:gd name="connsiteY6" fmla="*/ 6858000 h 6858000"/>
              <a:gd name="connsiteX7" fmla="*/ 0 w 9387021"/>
              <a:gd name="connsiteY7" fmla="*/ 6858000 h 6858000"/>
              <a:gd name="connsiteX8" fmla="*/ 2581645 w 9387021"/>
              <a:gd name="connsiteY8" fmla="*/ 4186734 h 6858000"/>
              <a:gd name="connsiteX9" fmla="*/ 2548077 w 9387021"/>
              <a:gd name="connsiteY9" fmla="*/ 22191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7021" h="6858000">
                <a:moveTo>
                  <a:pt x="251843" y="0"/>
                </a:moveTo>
                <a:lnTo>
                  <a:pt x="2220034" y="0"/>
                </a:lnTo>
                <a:lnTo>
                  <a:pt x="7418830" y="0"/>
                </a:lnTo>
                <a:lnTo>
                  <a:pt x="9387021" y="0"/>
                </a:lnTo>
                <a:lnTo>
                  <a:pt x="9387021" y="6858000"/>
                </a:lnTo>
                <a:lnTo>
                  <a:pt x="7418830" y="6858000"/>
                </a:lnTo>
                <a:lnTo>
                  <a:pt x="1968191" y="6858000"/>
                </a:lnTo>
                <a:lnTo>
                  <a:pt x="0" y="6858000"/>
                </a:lnTo>
                <a:lnTo>
                  <a:pt x="2581645" y="4186734"/>
                </a:lnTo>
                <a:cubicBezTo>
                  <a:pt x="3115696" y="3634144"/>
                  <a:pt x="3100667" y="2753247"/>
                  <a:pt x="2548077" y="2219197"/>
                </a:cubicBezTo>
                <a:close/>
              </a:path>
            </a:pathLst>
          </a:custGeom>
          <a:solidFill>
            <a:schemeClr val="bg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AA54010-EE8E-4F61-8027-6C3076A94074}"/>
              </a:ext>
            </a:extLst>
          </p:cNvPr>
          <p:cNvSpPr/>
          <p:nvPr userDrawn="1"/>
        </p:nvSpPr>
        <p:spPr>
          <a:xfrm>
            <a:off x="-536476" y="4509285"/>
            <a:ext cx="13436961" cy="4529767"/>
          </a:xfrm>
          <a:custGeom>
            <a:avLst/>
            <a:gdLst>
              <a:gd name="connsiteX0" fmla="*/ 202350 w 13397803"/>
              <a:gd name="connsiteY0" fmla="*/ 621937 h 4705531"/>
              <a:gd name="connsiteX1" fmla="*/ 1382221 w 13397803"/>
              <a:gd name="connsiteY1" fmla="*/ 2505 h 4705531"/>
              <a:gd name="connsiteX2" fmla="*/ 2798066 w 13397803"/>
              <a:gd name="connsiteY2" fmla="*/ 444956 h 4705531"/>
              <a:gd name="connsiteX3" fmla="*/ 3623976 w 13397803"/>
              <a:gd name="connsiteY3" fmla="*/ 1418350 h 4705531"/>
              <a:gd name="connsiteX4" fmla="*/ 5393783 w 13397803"/>
              <a:gd name="connsiteY4" fmla="*/ 1241369 h 4705531"/>
              <a:gd name="connsiteX5" fmla="*/ 7045602 w 13397803"/>
              <a:gd name="connsiteY5" fmla="*/ 1624827 h 4705531"/>
              <a:gd name="connsiteX6" fmla="*/ 8490944 w 13397803"/>
              <a:gd name="connsiteY6" fmla="*/ 2303253 h 4705531"/>
              <a:gd name="connsiteX7" fmla="*/ 11027666 w 13397803"/>
              <a:gd name="connsiteY7" fmla="*/ 2155769 h 4705531"/>
              <a:gd name="connsiteX8" fmla="*/ 13357912 w 13397803"/>
              <a:gd name="connsiteY8" fmla="*/ 2716208 h 4705531"/>
              <a:gd name="connsiteX9" fmla="*/ 9021886 w 13397803"/>
              <a:gd name="connsiteY9" fmla="*/ 4279537 h 4705531"/>
              <a:gd name="connsiteX10" fmla="*/ 3299512 w 13397803"/>
              <a:gd name="connsiteY10" fmla="*/ 4662995 h 4705531"/>
              <a:gd name="connsiteX11" fmla="*/ 320337 w 13397803"/>
              <a:gd name="connsiteY11" fmla="*/ 3483124 h 4705531"/>
              <a:gd name="connsiteX12" fmla="*/ 202350 w 13397803"/>
              <a:gd name="connsiteY12" fmla="*/ 621937 h 4705531"/>
              <a:gd name="connsiteX0" fmla="*/ 202350 w 13397803"/>
              <a:gd name="connsiteY0" fmla="*/ 661774 h 4745368"/>
              <a:gd name="connsiteX1" fmla="*/ 1382221 w 13397803"/>
              <a:gd name="connsiteY1" fmla="*/ 42342 h 4745368"/>
              <a:gd name="connsiteX2" fmla="*/ 3623976 w 13397803"/>
              <a:gd name="connsiteY2" fmla="*/ 1458187 h 4745368"/>
              <a:gd name="connsiteX3" fmla="*/ 5393783 w 13397803"/>
              <a:gd name="connsiteY3" fmla="*/ 1281206 h 4745368"/>
              <a:gd name="connsiteX4" fmla="*/ 7045602 w 13397803"/>
              <a:gd name="connsiteY4" fmla="*/ 1664664 h 4745368"/>
              <a:gd name="connsiteX5" fmla="*/ 8490944 w 13397803"/>
              <a:gd name="connsiteY5" fmla="*/ 2343090 h 4745368"/>
              <a:gd name="connsiteX6" fmla="*/ 11027666 w 13397803"/>
              <a:gd name="connsiteY6" fmla="*/ 2195606 h 4745368"/>
              <a:gd name="connsiteX7" fmla="*/ 13357912 w 13397803"/>
              <a:gd name="connsiteY7" fmla="*/ 2756045 h 4745368"/>
              <a:gd name="connsiteX8" fmla="*/ 9021886 w 13397803"/>
              <a:gd name="connsiteY8" fmla="*/ 4319374 h 4745368"/>
              <a:gd name="connsiteX9" fmla="*/ 3299512 w 13397803"/>
              <a:gd name="connsiteY9" fmla="*/ 4702832 h 4745368"/>
              <a:gd name="connsiteX10" fmla="*/ 320337 w 13397803"/>
              <a:gd name="connsiteY10" fmla="*/ 3522961 h 4745368"/>
              <a:gd name="connsiteX11" fmla="*/ 202350 w 13397803"/>
              <a:gd name="connsiteY11" fmla="*/ 661774 h 4745368"/>
              <a:gd name="connsiteX0" fmla="*/ 217976 w 13413429"/>
              <a:gd name="connsiteY0" fmla="*/ 661774 h 4745368"/>
              <a:gd name="connsiteX1" fmla="*/ 1663318 w 13413429"/>
              <a:gd name="connsiteY1" fmla="*/ 42342 h 4745368"/>
              <a:gd name="connsiteX2" fmla="*/ 3639602 w 13413429"/>
              <a:gd name="connsiteY2" fmla="*/ 1458187 h 4745368"/>
              <a:gd name="connsiteX3" fmla="*/ 5409409 w 13413429"/>
              <a:gd name="connsiteY3" fmla="*/ 1281206 h 4745368"/>
              <a:gd name="connsiteX4" fmla="*/ 7061228 w 13413429"/>
              <a:gd name="connsiteY4" fmla="*/ 1664664 h 4745368"/>
              <a:gd name="connsiteX5" fmla="*/ 8506570 w 13413429"/>
              <a:gd name="connsiteY5" fmla="*/ 2343090 h 4745368"/>
              <a:gd name="connsiteX6" fmla="*/ 11043292 w 13413429"/>
              <a:gd name="connsiteY6" fmla="*/ 2195606 h 4745368"/>
              <a:gd name="connsiteX7" fmla="*/ 13373538 w 13413429"/>
              <a:gd name="connsiteY7" fmla="*/ 2756045 h 4745368"/>
              <a:gd name="connsiteX8" fmla="*/ 9037512 w 13413429"/>
              <a:gd name="connsiteY8" fmla="*/ 4319374 h 4745368"/>
              <a:gd name="connsiteX9" fmla="*/ 3315138 w 13413429"/>
              <a:gd name="connsiteY9" fmla="*/ 4702832 h 4745368"/>
              <a:gd name="connsiteX10" fmla="*/ 335963 w 13413429"/>
              <a:gd name="connsiteY10" fmla="*/ 3522961 h 4745368"/>
              <a:gd name="connsiteX11" fmla="*/ 217976 w 13413429"/>
              <a:gd name="connsiteY11" fmla="*/ 661774 h 4745368"/>
              <a:gd name="connsiteX0" fmla="*/ 217976 w 13413429"/>
              <a:gd name="connsiteY0" fmla="*/ 685527 h 4769121"/>
              <a:gd name="connsiteX1" fmla="*/ 1663318 w 13413429"/>
              <a:gd name="connsiteY1" fmla="*/ 66095 h 4769121"/>
              <a:gd name="connsiteX2" fmla="*/ 3639602 w 13413429"/>
              <a:gd name="connsiteY2" fmla="*/ 1481940 h 4769121"/>
              <a:gd name="connsiteX3" fmla="*/ 5409409 w 13413429"/>
              <a:gd name="connsiteY3" fmla="*/ 1304959 h 4769121"/>
              <a:gd name="connsiteX4" fmla="*/ 7061228 w 13413429"/>
              <a:gd name="connsiteY4" fmla="*/ 1688417 h 4769121"/>
              <a:gd name="connsiteX5" fmla="*/ 8506570 w 13413429"/>
              <a:gd name="connsiteY5" fmla="*/ 2366843 h 4769121"/>
              <a:gd name="connsiteX6" fmla="*/ 11043292 w 13413429"/>
              <a:gd name="connsiteY6" fmla="*/ 2219359 h 4769121"/>
              <a:gd name="connsiteX7" fmla="*/ 13373538 w 13413429"/>
              <a:gd name="connsiteY7" fmla="*/ 2779798 h 4769121"/>
              <a:gd name="connsiteX8" fmla="*/ 9037512 w 13413429"/>
              <a:gd name="connsiteY8" fmla="*/ 4343127 h 4769121"/>
              <a:gd name="connsiteX9" fmla="*/ 3315138 w 13413429"/>
              <a:gd name="connsiteY9" fmla="*/ 4726585 h 4769121"/>
              <a:gd name="connsiteX10" fmla="*/ 335963 w 13413429"/>
              <a:gd name="connsiteY10" fmla="*/ 3546714 h 4769121"/>
              <a:gd name="connsiteX11" fmla="*/ 217976 w 13413429"/>
              <a:gd name="connsiteY11" fmla="*/ 685527 h 4769121"/>
              <a:gd name="connsiteX0" fmla="*/ 237820 w 13433273"/>
              <a:gd name="connsiteY0" fmla="*/ 467572 h 4551166"/>
              <a:gd name="connsiteX1" fmla="*/ 2007627 w 13433273"/>
              <a:gd name="connsiteY1" fmla="*/ 113611 h 4551166"/>
              <a:gd name="connsiteX2" fmla="*/ 3659446 w 13433273"/>
              <a:gd name="connsiteY2" fmla="*/ 1263985 h 4551166"/>
              <a:gd name="connsiteX3" fmla="*/ 5429253 w 13433273"/>
              <a:gd name="connsiteY3" fmla="*/ 1087004 h 4551166"/>
              <a:gd name="connsiteX4" fmla="*/ 7081072 w 13433273"/>
              <a:gd name="connsiteY4" fmla="*/ 1470462 h 4551166"/>
              <a:gd name="connsiteX5" fmla="*/ 8526414 w 13433273"/>
              <a:gd name="connsiteY5" fmla="*/ 2148888 h 4551166"/>
              <a:gd name="connsiteX6" fmla="*/ 11063136 w 13433273"/>
              <a:gd name="connsiteY6" fmla="*/ 2001404 h 4551166"/>
              <a:gd name="connsiteX7" fmla="*/ 13393382 w 13433273"/>
              <a:gd name="connsiteY7" fmla="*/ 2561843 h 4551166"/>
              <a:gd name="connsiteX8" fmla="*/ 9057356 w 13433273"/>
              <a:gd name="connsiteY8" fmla="*/ 4125172 h 4551166"/>
              <a:gd name="connsiteX9" fmla="*/ 3334982 w 13433273"/>
              <a:gd name="connsiteY9" fmla="*/ 4508630 h 4551166"/>
              <a:gd name="connsiteX10" fmla="*/ 355807 w 13433273"/>
              <a:gd name="connsiteY10" fmla="*/ 3328759 h 4551166"/>
              <a:gd name="connsiteX11" fmla="*/ 237820 w 13433273"/>
              <a:gd name="connsiteY11" fmla="*/ 467572 h 4551166"/>
              <a:gd name="connsiteX0" fmla="*/ 235986 w 13431439"/>
              <a:gd name="connsiteY0" fmla="*/ 583924 h 4667518"/>
              <a:gd name="connsiteX1" fmla="*/ 1976296 w 13431439"/>
              <a:gd name="connsiteY1" fmla="*/ 82479 h 4667518"/>
              <a:gd name="connsiteX2" fmla="*/ 3657612 w 13431439"/>
              <a:gd name="connsiteY2" fmla="*/ 1380337 h 4667518"/>
              <a:gd name="connsiteX3" fmla="*/ 5427419 w 13431439"/>
              <a:gd name="connsiteY3" fmla="*/ 1203356 h 4667518"/>
              <a:gd name="connsiteX4" fmla="*/ 7079238 w 13431439"/>
              <a:gd name="connsiteY4" fmla="*/ 1586814 h 4667518"/>
              <a:gd name="connsiteX5" fmla="*/ 8524580 w 13431439"/>
              <a:gd name="connsiteY5" fmla="*/ 2265240 h 4667518"/>
              <a:gd name="connsiteX6" fmla="*/ 11061302 w 13431439"/>
              <a:gd name="connsiteY6" fmla="*/ 2117756 h 4667518"/>
              <a:gd name="connsiteX7" fmla="*/ 13391548 w 13431439"/>
              <a:gd name="connsiteY7" fmla="*/ 2678195 h 4667518"/>
              <a:gd name="connsiteX8" fmla="*/ 9055522 w 13431439"/>
              <a:gd name="connsiteY8" fmla="*/ 4241524 h 4667518"/>
              <a:gd name="connsiteX9" fmla="*/ 3333148 w 13431439"/>
              <a:gd name="connsiteY9" fmla="*/ 4624982 h 4667518"/>
              <a:gd name="connsiteX10" fmla="*/ 353973 w 13431439"/>
              <a:gd name="connsiteY10" fmla="*/ 3445111 h 4667518"/>
              <a:gd name="connsiteX11" fmla="*/ 235986 w 13431439"/>
              <a:gd name="connsiteY11" fmla="*/ 583924 h 4667518"/>
              <a:gd name="connsiteX0" fmla="*/ 235986 w 13431439"/>
              <a:gd name="connsiteY0" fmla="*/ 583924 h 4667518"/>
              <a:gd name="connsiteX1" fmla="*/ 1976296 w 13431439"/>
              <a:gd name="connsiteY1" fmla="*/ 82479 h 4667518"/>
              <a:gd name="connsiteX2" fmla="*/ 3657612 w 13431439"/>
              <a:gd name="connsiteY2" fmla="*/ 1380337 h 4667518"/>
              <a:gd name="connsiteX3" fmla="*/ 5427419 w 13431439"/>
              <a:gd name="connsiteY3" fmla="*/ 1203356 h 4667518"/>
              <a:gd name="connsiteX4" fmla="*/ 7079238 w 13431439"/>
              <a:gd name="connsiteY4" fmla="*/ 1586814 h 4667518"/>
              <a:gd name="connsiteX5" fmla="*/ 8524580 w 13431439"/>
              <a:gd name="connsiteY5" fmla="*/ 2265240 h 4667518"/>
              <a:gd name="connsiteX6" fmla="*/ 11061302 w 13431439"/>
              <a:gd name="connsiteY6" fmla="*/ 2117756 h 4667518"/>
              <a:gd name="connsiteX7" fmla="*/ 13391548 w 13431439"/>
              <a:gd name="connsiteY7" fmla="*/ 2678195 h 4667518"/>
              <a:gd name="connsiteX8" fmla="*/ 9055522 w 13431439"/>
              <a:gd name="connsiteY8" fmla="*/ 4241524 h 4667518"/>
              <a:gd name="connsiteX9" fmla="*/ 3333148 w 13431439"/>
              <a:gd name="connsiteY9" fmla="*/ 4624982 h 4667518"/>
              <a:gd name="connsiteX10" fmla="*/ 353973 w 13431439"/>
              <a:gd name="connsiteY10" fmla="*/ 3445111 h 4667518"/>
              <a:gd name="connsiteX11" fmla="*/ 235986 w 13431439"/>
              <a:gd name="connsiteY11" fmla="*/ 583924 h 4667518"/>
              <a:gd name="connsiteX0" fmla="*/ 241508 w 13436961"/>
              <a:gd name="connsiteY0" fmla="*/ 446173 h 4529767"/>
              <a:gd name="connsiteX1" fmla="*/ 2070309 w 13436961"/>
              <a:gd name="connsiteY1" fmla="*/ 121709 h 4529767"/>
              <a:gd name="connsiteX2" fmla="*/ 3663134 w 13436961"/>
              <a:gd name="connsiteY2" fmla="*/ 1242586 h 4529767"/>
              <a:gd name="connsiteX3" fmla="*/ 5432941 w 13436961"/>
              <a:gd name="connsiteY3" fmla="*/ 1065605 h 4529767"/>
              <a:gd name="connsiteX4" fmla="*/ 7084760 w 13436961"/>
              <a:gd name="connsiteY4" fmla="*/ 1449063 h 4529767"/>
              <a:gd name="connsiteX5" fmla="*/ 8530102 w 13436961"/>
              <a:gd name="connsiteY5" fmla="*/ 2127489 h 4529767"/>
              <a:gd name="connsiteX6" fmla="*/ 11066824 w 13436961"/>
              <a:gd name="connsiteY6" fmla="*/ 1980005 h 4529767"/>
              <a:gd name="connsiteX7" fmla="*/ 13397070 w 13436961"/>
              <a:gd name="connsiteY7" fmla="*/ 2540444 h 4529767"/>
              <a:gd name="connsiteX8" fmla="*/ 9061044 w 13436961"/>
              <a:gd name="connsiteY8" fmla="*/ 4103773 h 4529767"/>
              <a:gd name="connsiteX9" fmla="*/ 3338670 w 13436961"/>
              <a:gd name="connsiteY9" fmla="*/ 4487231 h 4529767"/>
              <a:gd name="connsiteX10" fmla="*/ 359495 w 13436961"/>
              <a:gd name="connsiteY10" fmla="*/ 3307360 h 4529767"/>
              <a:gd name="connsiteX11" fmla="*/ 241508 w 13436961"/>
              <a:gd name="connsiteY11" fmla="*/ 446173 h 452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436961" h="4529767">
                <a:moveTo>
                  <a:pt x="241508" y="446173"/>
                </a:moveTo>
                <a:cubicBezTo>
                  <a:pt x="526644" y="-84769"/>
                  <a:pt x="1441044" y="-70019"/>
                  <a:pt x="2070309" y="121709"/>
                </a:cubicBezTo>
                <a:cubicBezTo>
                  <a:pt x="2699574" y="313437"/>
                  <a:pt x="3102695" y="1085270"/>
                  <a:pt x="3663134" y="1242586"/>
                </a:cubicBezTo>
                <a:cubicBezTo>
                  <a:pt x="4223573" y="1399902"/>
                  <a:pt x="4862670" y="1031192"/>
                  <a:pt x="5432941" y="1065605"/>
                </a:cubicBezTo>
                <a:cubicBezTo>
                  <a:pt x="6003212" y="1100018"/>
                  <a:pt x="6568567" y="1272082"/>
                  <a:pt x="7084760" y="1449063"/>
                </a:cubicBezTo>
                <a:cubicBezTo>
                  <a:pt x="7600953" y="1626044"/>
                  <a:pt x="7866425" y="2038999"/>
                  <a:pt x="8530102" y="2127489"/>
                </a:cubicBezTo>
                <a:cubicBezTo>
                  <a:pt x="9193779" y="2215979"/>
                  <a:pt x="10255663" y="1911179"/>
                  <a:pt x="11066824" y="1980005"/>
                </a:cubicBezTo>
                <a:cubicBezTo>
                  <a:pt x="11877985" y="2048831"/>
                  <a:pt x="13731367" y="2186483"/>
                  <a:pt x="13397070" y="2540444"/>
                </a:cubicBezTo>
                <a:cubicBezTo>
                  <a:pt x="13062773" y="2894405"/>
                  <a:pt x="10737444" y="3779308"/>
                  <a:pt x="9061044" y="4103773"/>
                </a:cubicBezTo>
                <a:cubicBezTo>
                  <a:pt x="7384644" y="4428238"/>
                  <a:pt x="4788928" y="4619967"/>
                  <a:pt x="3338670" y="4487231"/>
                </a:cubicBezTo>
                <a:cubicBezTo>
                  <a:pt x="1888412" y="4354496"/>
                  <a:pt x="875689" y="3980870"/>
                  <a:pt x="359495" y="3307360"/>
                </a:cubicBezTo>
                <a:cubicBezTo>
                  <a:pt x="-156699" y="2633850"/>
                  <a:pt x="-43628" y="977115"/>
                  <a:pt x="241508" y="446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 104">
            <a:extLst>
              <a:ext uri="{FF2B5EF4-FFF2-40B4-BE49-F238E27FC236}">
                <a16:creationId xmlns:a16="http://schemas.microsoft.com/office/drawing/2014/main" id="{7A730D41-7A88-43AE-826A-9367A92C99E8}"/>
              </a:ext>
            </a:extLst>
          </p:cNvPr>
          <p:cNvSpPr>
            <a:spLocks/>
          </p:cNvSpPr>
          <p:nvPr userDrawn="1"/>
        </p:nvSpPr>
        <p:spPr bwMode="auto">
          <a:xfrm rot="17871261">
            <a:off x="3116118" y="4843210"/>
            <a:ext cx="1716088" cy="946150"/>
          </a:xfrm>
          <a:custGeom>
            <a:avLst/>
            <a:gdLst>
              <a:gd name="T0" fmla="*/ 24 w 404"/>
              <a:gd name="T1" fmla="*/ 114 h 223"/>
              <a:gd name="T2" fmla="*/ 95 w 404"/>
              <a:gd name="T3" fmla="*/ 42 h 223"/>
              <a:gd name="T4" fmla="*/ 152 w 404"/>
              <a:gd name="T5" fmla="*/ 20 h 223"/>
              <a:gd name="T6" fmla="*/ 161 w 404"/>
              <a:gd name="T7" fmla="*/ 64 h 223"/>
              <a:gd name="T8" fmla="*/ 128 w 404"/>
              <a:gd name="T9" fmla="*/ 200 h 223"/>
              <a:gd name="T10" fmla="*/ 208 w 404"/>
              <a:gd name="T11" fmla="*/ 187 h 223"/>
              <a:gd name="T12" fmla="*/ 259 w 404"/>
              <a:gd name="T13" fmla="*/ 168 h 223"/>
              <a:gd name="T14" fmla="*/ 279 w 404"/>
              <a:gd name="T15" fmla="*/ 162 h 223"/>
              <a:gd name="T16" fmla="*/ 286 w 404"/>
              <a:gd name="T17" fmla="*/ 157 h 223"/>
              <a:gd name="T18" fmla="*/ 281 w 404"/>
              <a:gd name="T19" fmla="*/ 170 h 223"/>
              <a:gd name="T20" fmla="*/ 290 w 404"/>
              <a:gd name="T21" fmla="*/ 222 h 223"/>
              <a:gd name="T22" fmla="*/ 333 w 404"/>
              <a:gd name="T23" fmla="*/ 214 h 223"/>
              <a:gd name="T24" fmla="*/ 392 w 404"/>
              <a:gd name="T25" fmla="*/ 200 h 223"/>
              <a:gd name="T26" fmla="*/ 386 w 404"/>
              <a:gd name="T27" fmla="*/ 181 h 223"/>
              <a:gd name="T28" fmla="*/ 327 w 404"/>
              <a:gd name="T29" fmla="*/ 195 h 223"/>
              <a:gd name="T30" fmla="*/ 298 w 404"/>
              <a:gd name="T31" fmla="*/ 201 h 223"/>
              <a:gd name="T32" fmla="*/ 300 w 404"/>
              <a:gd name="T33" fmla="*/ 176 h 223"/>
              <a:gd name="T34" fmla="*/ 303 w 404"/>
              <a:gd name="T35" fmla="*/ 146 h 223"/>
              <a:gd name="T36" fmla="*/ 280 w 404"/>
              <a:gd name="T37" fmla="*/ 141 h 223"/>
              <a:gd name="T38" fmla="*/ 183 w 404"/>
              <a:gd name="T39" fmla="*/ 175 h 223"/>
              <a:gd name="T40" fmla="*/ 133 w 404"/>
              <a:gd name="T41" fmla="*/ 160 h 223"/>
              <a:gd name="T42" fmla="*/ 154 w 404"/>
              <a:gd name="T43" fmla="*/ 114 h 223"/>
              <a:gd name="T44" fmla="*/ 193 w 404"/>
              <a:gd name="T45" fmla="*/ 36 h 223"/>
              <a:gd name="T46" fmla="*/ 152 w 404"/>
              <a:gd name="T47" fmla="*/ 0 h 223"/>
              <a:gd name="T48" fmla="*/ 7 w 404"/>
              <a:gd name="T49" fmla="*/ 104 h 223"/>
              <a:gd name="T50" fmla="*/ 24 w 404"/>
              <a:gd name="T51" fmla="*/ 114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04" h="223">
                <a:moveTo>
                  <a:pt x="24" y="114"/>
                </a:moveTo>
                <a:cubicBezTo>
                  <a:pt x="42" y="85"/>
                  <a:pt x="66" y="60"/>
                  <a:pt x="95" y="42"/>
                </a:cubicBezTo>
                <a:cubicBezTo>
                  <a:pt x="112" y="31"/>
                  <a:pt x="132" y="20"/>
                  <a:pt x="152" y="20"/>
                </a:cubicBezTo>
                <a:cubicBezTo>
                  <a:pt x="181" y="21"/>
                  <a:pt x="170" y="48"/>
                  <a:pt x="161" y="64"/>
                </a:cubicBezTo>
                <a:cubicBezTo>
                  <a:pt x="147" y="92"/>
                  <a:pt x="78" y="174"/>
                  <a:pt x="128" y="200"/>
                </a:cubicBezTo>
                <a:cubicBezTo>
                  <a:pt x="151" y="211"/>
                  <a:pt x="186" y="196"/>
                  <a:pt x="208" y="187"/>
                </a:cubicBezTo>
                <a:cubicBezTo>
                  <a:pt x="225" y="181"/>
                  <a:pt x="242" y="174"/>
                  <a:pt x="259" y="168"/>
                </a:cubicBezTo>
                <a:cubicBezTo>
                  <a:pt x="266" y="166"/>
                  <a:pt x="273" y="165"/>
                  <a:pt x="279" y="162"/>
                </a:cubicBezTo>
                <a:cubicBezTo>
                  <a:pt x="284" y="163"/>
                  <a:pt x="287" y="161"/>
                  <a:pt x="286" y="157"/>
                </a:cubicBezTo>
                <a:cubicBezTo>
                  <a:pt x="284" y="162"/>
                  <a:pt x="282" y="166"/>
                  <a:pt x="281" y="170"/>
                </a:cubicBezTo>
                <a:cubicBezTo>
                  <a:pt x="274" y="187"/>
                  <a:pt x="260" y="219"/>
                  <a:pt x="290" y="222"/>
                </a:cubicBezTo>
                <a:cubicBezTo>
                  <a:pt x="304" y="223"/>
                  <a:pt x="320" y="217"/>
                  <a:pt x="333" y="214"/>
                </a:cubicBezTo>
                <a:cubicBezTo>
                  <a:pt x="352" y="209"/>
                  <a:pt x="372" y="205"/>
                  <a:pt x="392" y="200"/>
                </a:cubicBezTo>
                <a:cubicBezTo>
                  <a:pt x="404" y="197"/>
                  <a:pt x="399" y="178"/>
                  <a:pt x="386" y="181"/>
                </a:cubicBezTo>
                <a:cubicBezTo>
                  <a:pt x="367" y="186"/>
                  <a:pt x="347" y="190"/>
                  <a:pt x="327" y="195"/>
                </a:cubicBezTo>
                <a:cubicBezTo>
                  <a:pt x="322" y="196"/>
                  <a:pt x="303" y="203"/>
                  <a:pt x="298" y="201"/>
                </a:cubicBezTo>
                <a:cubicBezTo>
                  <a:pt x="287" y="197"/>
                  <a:pt x="297" y="183"/>
                  <a:pt x="300" y="176"/>
                </a:cubicBezTo>
                <a:cubicBezTo>
                  <a:pt x="303" y="166"/>
                  <a:pt x="310" y="155"/>
                  <a:pt x="303" y="146"/>
                </a:cubicBezTo>
                <a:cubicBezTo>
                  <a:pt x="298" y="139"/>
                  <a:pt x="288" y="139"/>
                  <a:pt x="280" y="141"/>
                </a:cubicBezTo>
                <a:cubicBezTo>
                  <a:pt x="247" y="146"/>
                  <a:pt x="216" y="165"/>
                  <a:pt x="183" y="175"/>
                </a:cubicBezTo>
                <a:cubicBezTo>
                  <a:pt x="164" y="181"/>
                  <a:pt x="126" y="193"/>
                  <a:pt x="133" y="160"/>
                </a:cubicBezTo>
                <a:cubicBezTo>
                  <a:pt x="136" y="143"/>
                  <a:pt x="145" y="128"/>
                  <a:pt x="154" y="114"/>
                </a:cubicBezTo>
                <a:cubicBezTo>
                  <a:pt x="168" y="91"/>
                  <a:pt x="191" y="64"/>
                  <a:pt x="193" y="36"/>
                </a:cubicBezTo>
                <a:cubicBezTo>
                  <a:pt x="196" y="12"/>
                  <a:pt x="173" y="0"/>
                  <a:pt x="152" y="0"/>
                </a:cubicBezTo>
                <a:cubicBezTo>
                  <a:pt x="92" y="1"/>
                  <a:pt x="36" y="57"/>
                  <a:pt x="7" y="104"/>
                </a:cubicBezTo>
                <a:cubicBezTo>
                  <a:pt x="0" y="115"/>
                  <a:pt x="17" y="125"/>
                  <a:pt x="24" y="114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EFB72A5-C12D-42DF-86BD-D704A295B2B4}"/>
              </a:ext>
            </a:extLst>
          </p:cNvPr>
          <p:cNvGrpSpPr/>
          <p:nvPr userDrawn="1"/>
        </p:nvGrpSpPr>
        <p:grpSpPr>
          <a:xfrm>
            <a:off x="4310729" y="-618315"/>
            <a:ext cx="4286320" cy="2312428"/>
            <a:chOff x="4310729" y="-618315"/>
            <a:chExt cx="4286320" cy="2312428"/>
          </a:xfrm>
          <a:solidFill>
            <a:schemeClr val="accent1">
              <a:lumMod val="75000"/>
              <a:alpha val="30000"/>
            </a:schemeClr>
          </a:solidFill>
        </p:grpSpPr>
        <p:sp>
          <p:nvSpPr>
            <p:cNvPr id="14" name="十字形 13">
              <a:extLst>
                <a:ext uri="{FF2B5EF4-FFF2-40B4-BE49-F238E27FC236}">
                  <a16:creationId xmlns:a16="http://schemas.microsoft.com/office/drawing/2014/main" id="{B90C9AB4-A51D-47A3-B344-77CC3C65C8CB}"/>
                </a:ext>
              </a:extLst>
            </p:cNvPr>
            <p:cNvSpPr/>
            <p:nvPr/>
          </p:nvSpPr>
          <p:spPr>
            <a:xfrm>
              <a:off x="4310729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十字形 14">
              <a:extLst>
                <a:ext uri="{FF2B5EF4-FFF2-40B4-BE49-F238E27FC236}">
                  <a16:creationId xmlns:a16="http://schemas.microsoft.com/office/drawing/2014/main" id="{DB32AB7B-E937-4DFD-A828-447441D327B8}"/>
                </a:ext>
              </a:extLst>
            </p:cNvPr>
            <p:cNvSpPr/>
            <p:nvPr/>
          </p:nvSpPr>
          <p:spPr>
            <a:xfrm>
              <a:off x="4687113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十字形 15">
              <a:extLst>
                <a:ext uri="{FF2B5EF4-FFF2-40B4-BE49-F238E27FC236}">
                  <a16:creationId xmlns:a16="http://schemas.microsoft.com/office/drawing/2014/main" id="{277F1EC0-439D-4671-89B7-EC78C39FDFA3}"/>
                </a:ext>
              </a:extLst>
            </p:cNvPr>
            <p:cNvSpPr/>
            <p:nvPr/>
          </p:nvSpPr>
          <p:spPr>
            <a:xfrm>
              <a:off x="5063497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十字形 16">
              <a:extLst>
                <a:ext uri="{FF2B5EF4-FFF2-40B4-BE49-F238E27FC236}">
                  <a16:creationId xmlns:a16="http://schemas.microsoft.com/office/drawing/2014/main" id="{515340E1-A22D-4ADF-A033-07B7629C4640}"/>
                </a:ext>
              </a:extLst>
            </p:cNvPr>
            <p:cNvSpPr/>
            <p:nvPr/>
          </p:nvSpPr>
          <p:spPr>
            <a:xfrm>
              <a:off x="5439880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十字形 17">
              <a:extLst>
                <a:ext uri="{FF2B5EF4-FFF2-40B4-BE49-F238E27FC236}">
                  <a16:creationId xmlns:a16="http://schemas.microsoft.com/office/drawing/2014/main" id="{92AEE9B6-63CE-48E0-AE75-1EEF598357F1}"/>
                </a:ext>
              </a:extLst>
            </p:cNvPr>
            <p:cNvSpPr/>
            <p:nvPr/>
          </p:nvSpPr>
          <p:spPr>
            <a:xfrm>
              <a:off x="5816264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十字形 18">
              <a:extLst>
                <a:ext uri="{FF2B5EF4-FFF2-40B4-BE49-F238E27FC236}">
                  <a16:creationId xmlns:a16="http://schemas.microsoft.com/office/drawing/2014/main" id="{F32A1A63-EB77-4145-9737-CB48F6268CD2}"/>
                </a:ext>
              </a:extLst>
            </p:cNvPr>
            <p:cNvSpPr/>
            <p:nvPr/>
          </p:nvSpPr>
          <p:spPr>
            <a:xfrm>
              <a:off x="6192648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十字形 19">
              <a:extLst>
                <a:ext uri="{FF2B5EF4-FFF2-40B4-BE49-F238E27FC236}">
                  <a16:creationId xmlns:a16="http://schemas.microsoft.com/office/drawing/2014/main" id="{0440830A-3637-4965-8C5F-A4646172D09A}"/>
                </a:ext>
              </a:extLst>
            </p:cNvPr>
            <p:cNvSpPr/>
            <p:nvPr/>
          </p:nvSpPr>
          <p:spPr>
            <a:xfrm>
              <a:off x="6569032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十字形 20">
              <a:extLst>
                <a:ext uri="{FF2B5EF4-FFF2-40B4-BE49-F238E27FC236}">
                  <a16:creationId xmlns:a16="http://schemas.microsoft.com/office/drawing/2014/main" id="{9E8BB16C-4E9C-4D84-89B3-AA7AC48D2D3B}"/>
                </a:ext>
              </a:extLst>
            </p:cNvPr>
            <p:cNvSpPr/>
            <p:nvPr/>
          </p:nvSpPr>
          <p:spPr>
            <a:xfrm>
              <a:off x="6945415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5AE1E8A1-836A-4601-9C31-302265BEE7E5}"/>
                </a:ext>
              </a:extLst>
            </p:cNvPr>
            <p:cNvSpPr/>
            <p:nvPr/>
          </p:nvSpPr>
          <p:spPr>
            <a:xfrm>
              <a:off x="7321799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十字形 22">
              <a:extLst>
                <a:ext uri="{FF2B5EF4-FFF2-40B4-BE49-F238E27FC236}">
                  <a16:creationId xmlns:a16="http://schemas.microsoft.com/office/drawing/2014/main" id="{4C7C6009-9DC0-4BBD-90F3-09514786DD74}"/>
                </a:ext>
              </a:extLst>
            </p:cNvPr>
            <p:cNvSpPr/>
            <p:nvPr/>
          </p:nvSpPr>
          <p:spPr>
            <a:xfrm>
              <a:off x="7698183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十字形 23">
              <a:extLst>
                <a:ext uri="{FF2B5EF4-FFF2-40B4-BE49-F238E27FC236}">
                  <a16:creationId xmlns:a16="http://schemas.microsoft.com/office/drawing/2014/main" id="{5C99F507-81E6-49F7-AC49-B0C11F929EEA}"/>
                </a:ext>
              </a:extLst>
            </p:cNvPr>
            <p:cNvSpPr/>
            <p:nvPr/>
          </p:nvSpPr>
          <p:spPr>
            <a:xfrm>
              <a:off x="8074567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十字形 24">
              <a:extLst>
                <a:ext uri="{FF2B5EF4-FFF2-40B4-BE49-F238E27FC236}">
                  <a16:creationId xmlns:a16="http://schemas.microsoft.com/office/drawing/2014/main" id="{ED281150-A264-40D4-BB77-BCD81EAB3CA7}"/>
                </a:ext>
              </a:extLst>
            </p:cNvPr>
            <p:cNvSpPr/>
            <p:nvPr/>
          </p:nvSpPr>
          <p:spPr>
            <a:xfrm>
              <a:off x="8450950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十字形 25">
              <a:extLst>
                <a:ext uri="{FF2B5EF4-FFF2-40B4-BE49-F238E27FC236}">
                  <a16:creationId xmlns:a16="http://schemas.microsoft.com/office/drawing/2014/main" id="{6EA98366-8903-4F8D-9620-719D82E9E528}"/>
                </a:ext>
              </a:extLst>
            </p:cNvPr>
            <p:cNvSpPr/>
            <p:nvPr/>
          </p:nvSpPr>
          <p:spPr>
            <a:xfrm>
              <a:off x="4310729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十字形 26">
              <a:extLst>
                <a:ext uri="{FF2B5EF4-FFF2-40B4-BE49-F238E27FC236}">
                  <a16:creationId xmlns:a16="http://schemas.microsoft.com/office/drawing/2014/main" id="{AB0EECB2-8CB0-42FD-A682-6293084072E0}"/>
                </a:ext>
              </a:extLst>
            </p:cNvPr>
            <p:cNvSpPr/>
            <p:nvPr/>
          </p:nvSpPr>
          <p:spPr>
            <a:xfrm>
              <a:off x="4687113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十字形 27">
              <a:extLst>
                <a:ext uri="{FF2B5EF4-FFF2-40B4-BE49-F238E27FC236}">
                  <a16:creationId xmlns:a16="http://schemas.microsoft.com/office/drawing/2014/main" id="{9B39E045-F548-4C6E-BB2F-368A62D6668E}"/>
                </a:ext>
              </a:extLst>
            </p:cNvPr>
            <p:cNvSpPr/>
            <p:nvPr/>
          </p:nvSpPr>
          <p:spPr>
            <a:xfrm>
              <a:off x="5063497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十字形 28">
              <a:extLst>
                <a:ext uri="{FF2B5EF4-FFF2-40B4-BE49-F238E27FC236}">
                  <a16:creationId xmlns:a16="http://schemas.microsoft.com/office/drawing/2014/main" id="{9D5FDA4F-1849-404B-8C2E-C5DA6DBC0A7E}"/>
                </a:ext>
              </a:extLst>
            </p:cNvPr>
            <p:cNvSpPr/>
            <p:nvPr/>
          </p:nvSpPr>
          <p:spPr>
            <a:xfrm>
              <a:off x="5439880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十字形 29">
              <a:extLst>
                <a:ext uri="{FF2B5EF4-FFF2-40B4-BE49-F238E27FC236}">
                  <a16:creationId xmlns:a16="http://schemas.microsoft.com/office/drawing/2014/main" id="{A6E0F3C0-40DD-4678-AD4B-F4B84E7B5673}"/>
                </a:ext>
              </a:extLst>
            </p:cNvPr>
            <p:cNvSpPr/>
            <p:nvPr/>
          </p:nvSpPr>
          <p:spPr>
            <a:xfrm>
              <a:off x="5816264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十字形 30">
              <a:extLst>
                <a:ext uri="{FF2B5EF4-FFF2-40B4-BE49-F238E27FC236}">
                  <a16:creationId xmlns:a16="http://schemas.microsoft.com/office/drawing/2014/main" id="{02307464-E40D-446B-8E96-C09924AA71FF}"/>
                </a:ext>
              </a:extLst>
            </p:cNvPr>
            <p:cNvSpPr/>
            <p:nvPr/>
          </p:nvSpPr>
          <p:spPr>
            <a:xfrm>
              <a:off x="6192648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十字形 31">
              <a:extLst>
                <a:ext uri="{FF2B5EF4-FFF2-40B4-BE49-F238E27FC236}">
                  <a16:creationId xmlns:a16="http://schemas.microsoft.com/office/drawing/2014/main" id="{74CCB609-D7DA-444D-8A06-8B0628EBCA0A}"/>
                </a:ext>
              </a:extLst>
            </p:cNvPr>
            <p:cNvSpPr/>
            <p:nvPr/>
          </p:nvSpPr>
          <p:spPr>
            <a:xfrm>
              <a:off x="6569032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十字形 32">
              <a:extLst>
                <a:ext uri="{FF2B5EF4-FFF2-40B4-BE49-F238E27FC236}">
                  <a16:creationId xmlns:a16="http://schemas.microsoft.com/office/drawing/2014/main" id="{BA12A1C7-E865-449F-8DEE-09D343B3A00C}"/>
                </a:ext>
              </a:extLst>
            </p:cNvPr>
            <p:cNvSpPr/>
            <p:nvPr/>
          </p:nvSpPr>
          <p:spPr>
            <a:xfrm>
              <a:off x="6945415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十字形 33">
              <a:extLst>
                <a:ext uri="{FF2B5EF4-FFF2-40B4-BE49-F238E27FC236}">
                  <a16:creationId xmlns:a16="http://schemas.microsoft.com/office/drawing/2014/main" id="{F160B51F-CFE3-4AC9-BD69-90A7D7C496B1}"/>
                </a:ext>
              </a:extLst>
            </p:cNvPr>
            <p:cNvSpPr/>
            <p:nvPr/>
          </p:nvSpPr>
          <p:spPr>
            <a:xfrm>
              <a:off x="7321799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十字形 34">
              <a:extLst>
                <a:ext uri="{FF2B5EF4-FFF2-40B4-BE49-F238E27FC236}">
                  <a16:creationId xmlns:a16="http://schemas.microsoft.com/office/drawing/2014/main" id="{94F358E7-3068-4FCD-B144-47975E6061CA}"/>
                </a:ext>
              </a:extLst>
            </p:cNvPr>
            <p:cNvSpPr/>
            <p:nvPr/>
          </p:nvSpPr>
          <p:spPr>
            <a:xfrm>
              <a:off x="7698183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十字形 35">
              <a:extLst>
                <a:ext uri="{FF2B5EF4-FFF2-40B4-BE49-F238E27FC236}">
                  <a16:creationId xmlns:a16="http://schemas.microsoft.com/office/drawing/2014/main" id="{87126536-4F1F-4CBD-9838-3FC9196FE446}"/>
                </a:ext>
              </a:extLst>
            </p:cNvPr>
            <p:cNvSpPr/>
            <p:nvPr/>
          </p:nvSpPr>
          <p:spPr>
            <a:xfrm>
              <a:off x="8074567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十字形 36">
              <a:extLst>
                <a:ext uri="{FF2B5EF4-FFF2-40B4-BE49-F238E27FC236}">
                  <a16:creationId xmlns:a16="http://schemas.microsoft.com/office/drawing/2014/main" id="{3556D593-C9D1-480A-8952-5D3002C04634}"/>
                </a:ext>
              </a:extLst>
            </p:cNvPr>
            <p:cNvSpPr/>
            <p:nvPr/>
          </p:nvSpPr>
          <p:spPr>
            <a:xfrm>
              <a:off x="8450950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十字形 37">
              <a:extLst>
                <a:ext uri="{FF2B5EF4-FFF2-40B4-BE49-F238E27FC236}">
                  <a16:creationId xmlns:a16="http://schemas.microsoft.com/office/drawing/2014/main" id="{A15FFF66-0645-4E12-8E95-2C5910C56A04}"/>
                </a:ext>
              </a:extLst>
            </p:cNvPr>
            <p:cNvSpPr/>
            <p:nvPr/>
          </p:nvSpPr>
          <p:spPr>
            <a:xfrm>
              <a:off x="4310729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十字形 38">
              <a:extLst>
                <a:ext uri="{FF2B5EF4-FFF2-40B4-BE49-F238E27FC236}">
                  <a16:creationId xmlns:a16="http://schemas.microsoft.com/office/drawing/2014/main" id="{E70BEDC9-E9E0-4076-A6D1-1BF443255E75}"/>
                </a:ext>
              </a:extLst>
            </p:cNvPr>
            <p:cNvSpPr/>
            <p:nvPr/>
          </p:nvSpPr>
          <p:spPr>
            <a:xfrm>
              <a:off x="4687113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十字形 39">
              <a:extLst>
                <a:ext uri="{FF2B5EF4-FFF2-40B4-BE49-F238E27FC236}">
                  <a16:creationId xmlns:a16="http://schemas.microsoft.com/office/drawing/2014/main" id="{F28B4E13-B146-41A7-A68C-F2F0B7D7C28E}"/>
                </a:ext>
              </a:extLst>
            </p:cNvPr>
            <p:cNvSpPr/>
            <p:nvPr/>
          </p:nvSpPr>
          <p:spPr>
            <a:xfrm>
              <a:off x="5063497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十字形 40">
              <a:extLst>
                <a:ext uri="{FF2B5EF4-FFF2-40B4-BE49-F238E27FC236}">
                  <a16:creationId xmlns:a16="http://schemas.microsoft.com/office/drawing/2014/main" id="{BDBC2B23-E640-4B58-BFE2-D9716E5B2784}"/>
                </a:ext>
              </a:extLst>
            </p:cNvPr>
            <p:cNvSpPr/>
            <p:nvPr/>
          </p:nvSpPr>
          <p:spPr>
            <a:xfrm>
              <a:off x="5439880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BFC58887-EEEB-4D03-A5C1-18649EE1BCDB}"/>
                </a:ext>
              </a:extLst>
            </p:cNvPr>
            <p:cNvSpPr/>
            <p:nvPr/>
          </p:nvSpPr>
          <p:spPr>
            <a:xfrm>
              <a:off x="5816264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十字形 42">
              <a:extLst>
                <a:ext uri="{FF2B5EF4-FFF2-40B4-BE49-F238E27FC236}">
                  <a16:creationId xmlns:a16="http://schemas.microsoft.com/office/drawing/2014/main" id="{16D83954-0E33-46F6-886B-579677A90E4E}"/>
                </a:ext>
              </a:extLst>
            </p:cNvPr>
            <p:cNvSpPr/>
            <p:nvPr/>
          </p:nvSpPr>
          <p:spPr>
            <a:xfrm>
              <a:off x="6192648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十字形 43">
              <a:extLst>
                <a:ext uri="{FF2B5EF4-FFF2-40B4-BE49-F238E27FC236}">
                  <a16:creationId xmlns:a16="http://schemas.microsoft.com/office/drawing/2014/main" id="{3CF6FB3D-196C-4FC5-8493-606425C65763}"/>
                </a:ext>
              </a:extLst>
            </p:cNvPr>
            <p:cNvSpPr/>
            <p:nvPr/>
          </p:nvSpPr>
          <p:spPr>
            <a:xfrm>
              <a:off x="6569032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十字形 44">
              <a:extLst>
                <a:ext uri="{FF2B5EF4-FFF2-40B4-BE49-F238E27FC236}">
                  <a16:creationId xmlns:a16="http://schemas.microsoft.com/office/drawing/2014/main" id="{3204A20B-1302-4197-8839-952CC3B0D261}"/>
                </a:ext>
              </a:extLst>
            </p:cNvPr>
            <p:cNvSpPr/>
            <p:nvPr/>
          </p:nvSpPr>
          <p:spPr>
            <a:xfrm>
              <a:off x="6945415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十字形 45">
              <a:extLst>
                <a:ext uri="{FF2B5EF4-FFF2-40B4-BE49-F238E27FC236}">
                  <a16:creationId xmlns:a16="http://schemas.microsoft.com/office/drawing/2014/main" id="{CA51360D-6426-45D1-90AC-96CFD89ACEF2}"/>
                </a:ext>
              </a:extLst>
            </p:cNvPr>
            <p:cNvSpPr/>
            <p:nvPr/>
          </p:nvSpPr>
          <p:spPr>
            <a:xfrm>
              <a:off x="7321799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十字形 46">
              <a:extLst>
                <a:ext uri="{FF2B5EF4-FFF2-40B4-BE49-F238E27FC236}">
                  <a16:creationId xmlns:a16="http://schemas.microsoft.com/office/drawing/2014/main" id="{5A603E79-149E-40B3-9912-1C62764C1E8A}"/>
                </a:ext>
              </a:extLst>
            </p:cNvPr>
            <p:cNvSpPr/>
            <p:nvPr/>
          </p:nvSpPr>
          <p:spPr>
            <a:xfrm>
              <a:off x="7698183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十字形 47">
              <a:extLst>
                <a:ext uri="{FF2B5EF4-FFF2-40B4-BE49-F238E27FC236}">
                  <a16:creationId xmlns:a16="http://schemas.microsoft.com/office/drawing/2014/main" id="{0ACC258F-618F-4966-972D-F4E248B2CB9E}"/>
                </a:ext>
              </a:extLst>
            </p:cNvPr>
            <p:cNvSpPr/>
            <p:nvPr/>
          </p:nvSpPr>
          <p:spPr>
            <a:xfrm>
              <a:off x="8074567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十字形 48">
              <a:extLst>
                <a:ext uri="{FF2B5EF4-FFF2-40B4-BE49-F238E27FC236}">
                  <a16:creationId xmlns:a16="http://schemas.microsoft.com/office/drawing/2014/main" id="{6DCCF29A-708B-4173-8E6C-9B30CF268628}"/>
                </a:ext>
              </a:extLst>
            </p:cNvPr>
            <p:cNvSpPr/>
            <p:nvPr/>
          </p:nvSpPr>
          <p:spPr>
            <a:xfrm>
              <a:off x="8450950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十字形 49">
              <a:extLst>
                <a:ext uri="{FF2B5EF4-FFF2-40B4-BE49-F238E27FC236}">
                  <a16:creationId xmlns:a16="http://schemas.microsoft.com/office/drawing/2014/main" id="{3C7F8270-05F9-4C21-B852-D11FD9C60D0B}"/>
                </a:ext>
              </a:extLst>
            </p:cNvPr>
            <p:cNvSpPr/>
            <p:nvPr/>
          </p:nvSpPr>
          <p:spPr>
            <a:xfrm>
              <a:off x="4310729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十字形 50">
              <a:extLst>
                <a:ext uri="{FF2B5EF4-FFF2-40B4-BE49-F238E27FC236}">
                  <a16:creationId xmlns:a16="http://schemas.microsoft.com/office/drawing/2014/main" id="{8BFF42EA-1526-4976-9B02-182D62D1A591}"/>
                </a:ext>
              </a:extLst>
            </p:cNvPr>
            <p:cNvSpPr/>
            <p:nvPr/>
          </p:nvSpPr>
          <p:spPr>
            <a:xfrm>
              <a:off x="4687113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十字形 51">
              <a:extLst>
                <a:ext uri="{FF2B5EF4-FFF2-40B4-BE49-F238E27FC236}">
                  <a16:creationId xmlns:a16="http://schemas.microsoft.com/office/drawing/2014/main" id="{2A3DFAF3-6720-403C-A006-8E111880AFCF}"/>
                </a:ext>
              </a:extLst>
            </p:cNvPr>
            <p:cNvSpPr/>
            <p:nvPr/>
          </p:nvSpPr>
          <p:spPr>
            <a:xfrm>
              <a:off x="5063497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十字形 52">
              <a:extLst>
                <a:ext uri="{FF2B5EF4-FFF2-40B4-BE49-F238E27FC236}">
                  <a16:creationId xmlns:a16="http://schemas.microsoft.com/office/drawing/2014/main" id="{390E312D-B22E-48CD-BA72-39DF4B4514BE}"/>
                </a:ext>
              </a:extLst>
            </p:cNvPr>
            <p:cNvSpPr/>
            <p:nvPr/>
          </p:nvSpPr>
          <p:spPr>
            <a:xfrm>
              <a:off x="5439880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十字形 53">
              <a:extLst>
                <a:ext uri="{FF2B5EF4-FFF2-40B4-BE49-F238E27FC236}">
                  <a16:creationId xmlns:a16="http://schemas.microsoft.com/office/drawing/2014/main" id="{051DE7F6-4DBA-4DAC-A273-E649088A36A1}"/>
                </a:ext>
              </a:extLst>
            </p:cNvPr>
            <p:cNvSpPr/>
            <p:nvPr/>
          </p:nvSpPr>
          <p:spPr>
            <a:xfrm>
              <a:off x="5816264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十字形 54">
              <a:extLst>
                <a:ext uri="{FF2B5EF4-FFF2-40B4-BE49-F238E27FC236}">
                  <a16:creationId xmlns:a16="http://schemas.microsoft.com/office/drawing/2014/main" id="{0C398618-1CFB-440D-A2D0-C9F70AD2A82F}"/>
                </a:ext>
              </a:extLst>
            </p:cNvPr>
            <p:cNvSpPr/>
            <p:nvPr/>
          </p:nvSpPr>
          <p:spPr>
            <a:xfrm>
              <a:off x="6192648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十字形 55">
              <a:extLst>
                <a:ext uri="{FF2B5EF4-FFF2-40B4-BE49-F238E27FC236}">
                  <a16:creationId xmlns:a16="http://schemas.microsoft.com/office/drawing/2014/main" id="{D91E286B-78BF-4EC3-80D8-039047572B44}"/>
                </a:ext>
              </a:extLst>
            </p:cNvPr>
            <p:cNvSpPr/>
            <p:nvPr/>
          </p:nvSpPr>
          <p:spPr>
            <a:xfrm>
              <a:off x="6569032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十字形 56">
              <a:extLst>
                <a:ext uri="{FF2B5EF4-FFF2-40B4-BE49-F238E27FC236}">
                  <a16:creationId xmlns:a16="http://schemas.microsoft.com/office/drawing/2014/main" id="{AD31464A-E0F3-41C1-9059-E5805D860213}"/>
                </a:ext>
              </a:extLst>
            </p:cNvPr>
            <p:cNvSpPr/>
            <p:nvPr/>
          </p:nvSpPr>
          <p:spPr>
            <a:xfrm>
              <a:off x="6945415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十字形 57">
              <a:extLst>
                <a:ext uri="{FF2B5EF4-FFF2-40B4-BE49-F238E27FC236}">
                  <a16:creationId xmlns:a16="http://schemas.microsoft.com/office/drawing/2014/main" id="{C5182035-AC30-4BB4-961B-D8DBB1FEC988}"/>
                </a:ext>
              </a:extLst>
            </p:cNvPr>
            <p:cNvSpPr/>
            <p:nvPr/>
          </p:nvSpPr>
          <p:spPr>
            <a:xfrm>
              <a:off x="7321799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十字形 58">
              <a:extLst>
                <a:ext uri="{FF2B5EF4-FFF2-40B4-BE49-F238E27FC236}">
                  <a16:creationId xmlns:a16="http://schemas.microsoft.com/office/drawing/2014/main" id="{C690E14D-4423-4647-9B5E-10C6C195381A}"/>
                </a:ext>
              </a:extLst>
            </p:cNvPr>
            <p:cNvSpPr/>
            <p:nvPr/>
          </p:nvSpPr>
          <p:spPr>
            <a:xfrm>
              <a:off x="7698183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十字形 59">
              <a:extLst>
                <a:ext uri="{FF2B5EF4-FFF2-40B4-BE49-F238E27FC236}">
                  <a16:creationId xmlns:a16="http://schemas.microsoft.com/office/drawing/2014/main" id="{9B0C31A2-098A-43FF-85A1-C791479E342E}"/>
                </a:ext>
              </a:extLst>
            </p:cNvPr>
            <p:cNvSpPr/>
            <p:nvPr/>
          </p:nvSpPr>
          <p:spPr>
            <a:xfrm>
              <a:off x="8074567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十字形 60">
              <a:extLst>
                <a:ext uri="{FF2B5EF4-FFF2-40B4-BE49-F238E27FC236}">
                  <a16:creationId xmlns:a16="http://schemas.microsoft.com/office/drawing/2014/main" id="{29AE50C0-B996-4798-965F-E4152B205C97}"/>
                </a:ext>
              </a:extLst>
            </p:cNvPr>
            <p:cNvSpPr/>
            <p:nvPr/>
          </p:nvSpPr>
          <p:spPr>
            <a:xfrm>
              <a:off x="8450950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十字形 61">
              <a:extLst>
                <a:ext uri="{FF2B5EF4-FFF2-40B4-BE49-F238E27FC236}">
                  <a16:creationId xmlns:a16="http://schemas.microsoft.com/office/drawing/2014/main" id="{5F565F7D-C6CD-424C-8985-55ABE7E64BE3}"/>
                </a:ext>
              </a:extLst>
            </p:cNvPr>
            <p:cNvSpPr/>
            <p:nvPr/>
          </p:nvSpPr>
          <p:spPr>
            <a:xfrm>
              <a:off x="4310729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十字形 62">
              <a:extLst>
                <a:ext uri="{FF2B5EF4-FFF2-40B4-BE49-F238E27FC236}">
                  <a16:creationId xmlns:a16="http://schemas.microsoft.com/office/drawing/2014/main" id="{9A89EC98-4E5D-4392-9A45-F448CCB9F971}"/>
                </a:ext>
              </a:extLst>
            </p:cNvPr>
            <p:cNvSpPr/>
            <p:nvPr/>
          </p:nvSpPr>
          <p:spPr>
            <a:xfrm>
              <a:off x="4687113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十字形 63">
              <a:extLst>
                <a:ext uri="{FF2B5EF4-FFF2-40B4-BE49-F238E27FC236}">
                  <a16:creationId xmlns:a16="http://schemas.microsoft.com/office/drawing/2014/main" id="{7D5BBBB9-753D-41B3-A7F2-CD7A8E9B4A81}"/>
                </a:ext>
              </a:extLst>
            </p:cNvPr>
            <p:cNvSpPr/>
            <p:nvPr/>
          </p:nvSpPr>
          <p:spPr>
            <a:xfrm>
              <a:off x="5063497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十字形 64">
              <a:extLst>
                <a:ext uri="{FF2B5EF4-FFF2-40B4-BE49-F238E27FC236}">
                  <a16:creationId xmlns:a16="http://schemas.microsoft.com/office/drawing/2014/main" id="{2C498B3E-253B-4269-A47A-0CDBE8D158E7}"/>
                </a:ext>
              </a:extLst>
            </p:cNvPr>
            <p:cNvSpPr/>
            <p:nvPr/>
          </p:nvSpPr>
          <p:spPr>
            <a:xfrm>
              <a:off x="5439880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十字形 65">
              <a:extLst>
                <a:ext uri="{FF2B5EF4-FFF2-40B4-BE49-F238E27FC236}">
                  <a16:creationId xmlns:a16="http://schemas.microsoft.com/office/drawing/2014/main" id="{F43E7A5B-9E0E-4CEF-810E-3D3539D46F6E}"/>
                </a:ext>
              </a:extLst>
            </p:cNvPr>
            <p:cNvSpPr/>
            <p:nvPr/>
          </p:nvSpPr>
          <p:spPr>
            <a:xfrm>
              <a:off x="6192648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十字形 66">
              <a:extLst>
                <a:ext uri="{FF2B5EF4-FFF2-40B4-BE49-F238E27FC236}">
                  <a16:creationId xmlns:a16="http://schemas.microsoft.com/office/drawing/2014/main" id="{E4133828-C1A8-44E4-96C0-E4E3BCF93885}"/>
                </a:ext>
              </a:extLst>
            </p:cNvPr>
            <p:cNvSpPr/>
            <p:nvPr/>
          </p:nvSpPr>
          <p:spPr>
            <a:xfrm>
              <a:off x="6569032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十字形 67">
              <a:extLst>
                <a:ext uri="{FF2B5EF4-FFF2-40B4-BE49-F238E27FC236}">
                  <a16:creationId xmlns:a16="http://schemas.microsoft.com/office/drawing/2014/main" id="{59D96A18-44CF-4406-94DB-808C4D536DF2}"/>
                </a:ext>
              </a:extLst>
            </p:cNvPr>
            <p:cNvSpPr/>
            <p:nvPr/>
          </p:nvSpPr>
          <p:spPr>
            <a:xfrm>
              <a:off x="6945415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十字形 68">
              <a:extLst>
                <a:ext uri="{FF2B5EF4-FFF2-40B4-BE49-F238E27FC236}">
                  <a16:creationId xmlns:a16="http://schemas.microsoft.com/office/drawing/2014/main" id="{65DBBF31-622F-45CA-B14C-099E3AA477D1}"/>
                </a:ext>
              </a:extLst>
            </p:cNvPr>
            <p:cNvSpPr/>
            <p:nvPr/>
          </p:nvSpPr>
          <p:spPr>
            <a:xfrm>
              <a:off x="7321799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十字形 69">
              <a:extLst>
                <a:ext uri="{FF2B5EF4-FFF2-40B4-BE49-F238E27FC236}">
                  <a16:creationId xmlns:a16="http://schemas.microsoft.com/office/drawing/2014/main" id="{8A9FC24D-609D-4B75-AF71-DF837004DD6A}"/>
                </a:ext>
              </a:extLst>
            </p:cNvPr>
            <p:cNvSpPr/>
            <p:nvPr/>
          </p:nvSpPr>
          <p:spPr>
            <a:xfrm>
              <a:off x="7698183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十字形 70">
              <a:extLst>
                <a:ext uri="{FF2B5EF4-FFF2-40B4-BE49-F238E27FC236}">
                  <a16:creationId xmlns:a16="http://schemas.microsoft.com/office/drawing/2014/main" id="{5F25FB9B-FCAB-4276-A6D2-92B10C7D8EAB}"/>
                </a:ext>
              </a:extLst>
            </p:cNvPr>
            <p:cNvSpPr/>
            <p:nvPr/>
          </p:nvSpPr>
          <p:spPr>
            <a:xfrm>
              <a:off x="8074567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十字形 71">
              <a:extLst>
                <a:ext uri="{FF2B5EF4-FFF2-40B4-BE49-F238E27FC236}">
                  <a16:creationId xmlns:a16="http://schemas.microsoft.com/office/drawing/2014/main" id="{796C80AB-CB7A-47B1-A1C8-27508897CFD3}"/>
                </a:ext>
              </a:extLst>
            </p:cNvPr>
            <p:cNvSpPr/>
            <p:nvPr/>
          </p:nvSpPr>
          <p:spPr>
            <a:xfrm>
              <a:off x="8450950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十字形 72">
              <a:extLst>
                <a:ext uri="{FF2B5EF4-FFF2-40B4-BE49-F238E27FC236}">
                  <a16:creationId xmlns:a16="http://schemas.microsoft.com/office/drawing/2014/main" id="{F7A7642A-2AE5-4E0E-8566-478D33279676}"/>
                </a:ext>
              </a:extLst>
            </p:cNvPr>
            <p:cNvSpPr/>
            <p:nvPr/>
          </p:nvSpPr>
          <p:spPr>
            <a:xfrm>
              <a:off x="4310729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十字形 73">
              <a:extLst>
                <a:ext uri="{FF2B5EF4-FFF2-40B4-BE49-F238E27FC236}">
                  <a16:creationId xmlns:a16="http://schemas.microsoft.com/office/drawing/2014/main" id="{2413296B-7AB8-4A0C-8445-4A530E445D8B}"/>
                </a:ext>
              </a:extLst>
            </p:cNvPr>
            <p:cNvSpPr/>
            <p:nvPr/>
          </p:nvSpPr>
          <p:spPr>
            <a:xfrm>
              <a:off x="4687113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十字形 74">
              <a:extLst>
                <a:ext uri="{FF2B5EF4-FFF2-40B4-BE49-F238E27FC236}">
                  <a16:creationId xmlns:a16="http://schemas.microsoft.com/office/drawing/2014/main" id="{65AAAA37-D365-4F30-A3A1-749D294761C8}"/>
                </a:ext>
              </a:extLst>
            </p:cNvPr>
            <p:cNvSpPr/>
            <p:nvPr/>
          </p:nvSpPr>
          <p:spPr>
            <a:xfrm>
              <a:off x="5063497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十字形 75">
              <a:extLst>
                <a:ext uri="{FF2B5EF4-FFF2-40B4-BE49-F238E27FC236}">
                  <a16:creationId xmlns:a16="http://schemas.microsoft.com/office/drawing/2014/main" id="{886F0D07-81D7-445D-8311-082CAD821514}"/>
                </a:ext>
              </a:extLst>
            </p:cNvPr>
            <p:cNvSpPr/>
            <p:nvPr/>
          </p:nvSpPr>
          <p:spPr>
            <a:xfrm>
              <a:off x="5439880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十字形 76">
              <a:extLst>
                <a:ext uri="{FF2B5EF4-FFF2-40B4-BE49-F238E27FC236}">
                  <a16:creationId xmlns:a16="http://schemas.microsoft.com/office/drawing/2014/main" id="{4E0E736E-8870-4E9C-BE0B-7CB111B8A0C7}"/>
                </a:ext>
              </a:extLst>
            </p:cNvPr>
            <p:cNvSpPr/>
            <p:nvPr/>
          </p:nvSpPr>
          <p:spPr>
            <a:xfrm>
              <a:off x="5816264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十字形 77">
              <a:extLst>
                <a:ext uri="{FF2B5EF4-FFF2-40B4-BE49-F238E27FC236}">
                  <a16:creationId xmlns:a16="http://schemas.microsoft.com/office/drawing/2014/main" id="{C858692F-1B77-4D60-9C4F-08E59BA3F2FC}"/>
                </a:ext>
              </a:extLst>
            </p:cNvPr>
            <p:cNvSpPr/>
            <p:nvPr/>
          </p:nvSpPr>
          <p:spPr>
            <a:xfrm>
              <a:off x="6192648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十字形 78">
              <a:extLst>
                <a:ext uri="{FF2B5EF4-FFF2-40B4-BE49-F238E27FC236}">
                  <a16:creationId xmlns:a16="http://schemas.microsoft.com/office/drawing/2014/main" id="{0480DBDD-D743-4624-BF0D-0FE1669EB6B2}"/>
                </a:ext>
              </a:extLst>
            </p:cNvPr>
            <p:cNvSpPr/>
            <p:nvPr/>
          </p:nvSpPr>
          <p:spPr>
            <a:xfrm>
              <a:off x="6569032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十字形 79">
              <a:extLst>
                <a:ext uri="{FF2B5EF4-FFF2-40B4-BE49-F238E27FC236}">
                  <a16:creationId xmlns:a16="http://schemas.microsoft.com/office/drawing/2014/main" id="{833ED8CD-9D3F-4D57-8DA6-C95109254A62}"/>
                </a:ext>
              </a:extLst>
            </p:cNvPr>
            <p:cNvSpPr/>
            <p:nvPr/>
          </p:nvSpPr>
          <p:spPr>
            <a:xfrm>
              <a:off x="6945415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十字形 80">
              <a:extLst>
                <a:ext uri="{FF2B5EF4-FFF2-40B4-BE49-F238E27FC236}">
                  <a16:creationId xmlns:a16="http://schemas.microsoft.com/office/drawing/2014/main" id="{D8A8F28D-C2F8-4DB1-821C-A913BF4E04B4}"/>
                </a:ext>
              </a:extLst>
            </p:cNvPr>
            <p:cNvSpPr/>
            <p:nvPr/>
          </p:nvSpPr>
          <p:spPr>
            <a:xfrm>
              <a:off x="7321799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十字形 81">
              <a:extLst>
                <a:ext uri="{FF2B5EF4-FFF2-40B4-BE49-F238E27FC236}">
                  <a16:creationId xmlns:a16="http://schemas.microsoft.com/office/drawing/2014/main" id="{11AD0992-E827-49DA-B5A2-1BFBD743EE82}"/>
                </a:ext>
              </a:extLst>
            </p:cNvPr>
            <p:cNvSpPr/>
            <p:nvPr/>
          </p:nvSpPr>
          <p:spPr>
            <a:xfrm>
              <a:off x="7698183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十字形 82">
              <a:extLst>
                <a:ext uri="{FF2B5EF4-FFF2-40B4-BE49-F238E27FC236}">
                  <a16:creationId xmlns:a16="http://schemas.microsoft.com/office/drawing/2014/main" id="{FF53F195-5612-4F66-82F3-26EFC96422A6}"/>
                </a:ext>
              </a:extLst>
            </p:cNvPr>
            <p:cNvSpPr/>
            <p:nvPr/>
          </p:nvSpPr>
          <p:spPr>
            <a:xfrm>
              <a:off x="8074567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十字形 83">
              <a:extLst>
                <a:ext uri="{FF2B5EF4-FFF2-40B4-BE49-F238E27FC236}">
                  <a16:creationId xmlns:a16="http://schemas.microsoft.com/office/drawing/2014/main" id="{5F84AB28-CF8C-47F1-80B5-6CE319E5E00B}"/>
                </a:ext>
              </a:extLst>
            </p:cNvPr>
            <p:cNvSpPr/>
            <p:nvPr/>
          </p:nvSpPr>
          <p:spPr>
            <a:xfrm>
              <a:off x="8450950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十字形 84">
              <a:extLst>
                <a:ext uri="{FF2B5EF4-FFF2-40B4-BE49-F238E27FC236}">
                  <a16:creationId xmlns:a16="http://schemas.microsoft.com/office/drawing/2014/main" id="{E68F0C3D-CC68-4413-9A70-A0709B99FA1F}"/>
                </a:ext>
              </a:extLst>
            </p:cNvPr>
            <p:cNvSpPr/>
            <p:nvPr/>
          </p:nvSpPr>
          <p:spPr>
            <a:xfrm>
              <a:off x="4310729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十字形 85">
              <a:extLst>
                <a:ext uri="{FF2B5EF4-FFF2-40B4-BE49-F238E27FC236}">
                  <a16:creationId xmlns:a16="http://schemas.microsoft.com/office/drawing/2014/main" id="{CFC08D4D-566F-4DB7-AD97-2CE5CFF0192F}"/>
                </a:ext>
              </a:extLst>
            </p:cNvPr>
            <p:cNvSpPr/>
            <p:nvPr/>
          </p:nvSpPr>
          <p:spPr>
            <a:xfrm>
              <a:off x="4687113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十字形 86">
              <a:extLst>
                <a:ext uri="{FF2B5EF4-FFF2-40B4-BE49-F238E27FC236}">
                  <a16:creationId xmlns:a16="http://schemas.microsoft.com/office/drawing/2014/main" id="{735B67B6-E3C9-4164-A66A-8F7EBF0C9324}"/>
                </a:ext>
              </a:extLst>
            </p:cNvPr>
            <p:cNvSpPr/>
            <p:nvPr/>
          </p:nvSpPr>
          <p:spPr>
            <a:xfrm>
              <a:off x="5063497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十字形 87">
              <a:extLst>
                <a:ext uri="{FF2B5EF4-FFF2-40B4-BE49-F238E27FC236}">
                  <a16:creationId xmlns:a16="http://schemas.microsoft.com/office/drawing/2014/main" id="{3955C5B8-8BD7-46AA-B345-1EA5BBB4080B}"/>
                </a:ext>
              </a:extLst>
            </p:cNvPr>
            <p:cNvSpPr/>
            <p:nvPr/>
          </p:nvSpPr>
          <p:spPr>
            <a:xfrm>
              <a:off x="5439880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十字形 88">
              <a:extLst>
                <a:ext uri="{FF2B5EF4-FFF2-40B4-BE49-F238E27FC236}">
                  <a16:creationId xmlns:a16="http://schemas.microsoft.com/office/drawing/2014/main" id="{68FA05A2-440C-43DC-9383-81F3A608EB1D}"/>
                </a:ext>
              </a:extLst>
            </p:cNvPr>
            <p:cNvSpPr/>
            <p:nvPr/>
          </p:nvSpPr>
          <p:spPr>
            <a:xfrm>
              <a:off x="5816264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十字形 89">
              <a:extLst>
                <a:ext uri="{FF2B5EF4-FFF2-40B4-BE49-F238E27FC236}">
                  <a16:creationId xmlns:a16="http://schemas.microsoft.com/office/drawing/2014/main" id="{D356789F-8079-4621-94D5-844510E886FE}"/>
                </a:ext>
              </a:extLst>
            </p:cNvPr>
            <p:cNvSpPr/>
            <p:nvPr/>
          </p:nvSpPr>
          <p:spPr>
            <a:xfrm>
              <a:off x="6192648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十字形 90">
              <a:extLst>
                <a:ext uri="{FF2B5EF4-FFF2-40B4-BE49-F238E27FC236}">
                  <a16:creationId xmlns:a16="http://schemas.microsoft.com/office/drawing/2014/main" id="{74AF8AB4-DD8C-40F1-895B-933B520C70BE}"/>
                </a:ext>
              </a:extLst>
            </p:cNvPr>
            <p:cNvSpPr/>
            <p:nvPr/>
          </p:nvSpPr>
          <p:spPr>
            <a:xfrm>
              <a:off x="6569032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十字形 91">
              <a:extLst>
                <a:ext uri="{FF2B5EF4-FFF2-40B4-BE49-F238E27FC236}">
                  <a16:creationId xmlns:a16="http://schemas.microsoft.com/office/drawing/2014/main" id="{BF81C7BC-9AE3-4594-9980-4F68A50E9198}"/>
                </a:ext>
              </a:extLst>
            </p:cNvPr>
            <p:cNvSpPr/>
            <p:nvPr/>
          </p:nvSpPr>
          <p:spPr>
            <a:xfrm>
              <a:off x="6945415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十字形 92">
              <a:extLst>
                <a:ext uri="{FF2B5EF4-FFF2-40B4-BE49-F238E27FC236}">
                  <a16:creationId xmlns:a16="http://schemas.microsoft.com/office/drawing/2014/main" id="{830EBA9C-3758-4BDB-AAC3-DFD75541E476}"/>
                </a:ext>
              </a:extLst>
            </p:cNvPr>
            <p:cNvSpPr/>
            <p:nvPr/>
          </p:nvSpPr>
          <p:spPr>
            <a:xfrm>
              <a:off x="7321799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十字形 93">
              <a:extLst>
                <a:ext uri="{FF2B5EF4-FFF2-40B4-BE49-F238E27FC236}">
                  <a16:creationId xmlns:a16="http://schemas.microsoft.com/office/drawing/2014/main" id="{6C27AF33-D484-44BC-94CF-8E1E4C36FF01}"/>
                </a:ext>
              </a:extLst>
            </p:cNvPr>
            <p:cNvSpPr/>
            <p:nvPr/>
          </p:nvSpPr>
          <p:spPr>
            <a:xfrm>
              <a:off x="7698183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十字形 94">
              <a:extLst>
                <a:ext uri="{FF2B5EF4-FFF2-40B4-BE49-F238E27FC236}">
                  <a16:creationId xmlns:a16="http://schemas.microsoft.com/office/drawing/2014/main" id="{BC14D85E-70AA-4452-B7B2-C8100E36EA37}"/>
                </a:ext>
              </a:extLst>
            </p:cNvPr>
            <p:cNvSpPr/>
            <p:nvPr/>
          </p:nvSpPr>
          <p:spPr>
            <a:xfrm>
              <a:off x="8074567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十字形 95">
              <a:extLst>
                <a:ext uri="{FF2B5EF4-FFF2-40B4-BE49-F238E27FC236}">
                  <a16:creationId xmlns:a16="http://schemas.microsoft.com/office/drawing/2014/main" id="{09160222-7552-4364-9EC1-E0AE6F0D28E9}"/>
                </a:ext>
              </a:extLst>
            </p:cNvPr>
            <p:cNvSpPr/>
            <p:nvPr/>
          </p:nvSpPr>
          <p:spPr>
            <a:xfrm>
              <a:off x="8450950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椭圆 8">
            <a:extLst>
              <a:ext uri="{FF2B5EF4-FFF2-40B4-BE49-F238E27FC236}">
                <a16:creationId xmlns:a16="http://schemas.microsoft.com/office/drawing/2014/main" id="{F80B5505-00CE-4EEE-91DB-786D2CAA4240}"/>
              </a:ext>
            </a:extLst>
          </p:cNvPr>
          <p:cNvSpPr/>
          <p:nvPr userDrawn="1"/>
        </p:nvSpPr>
        <p:spPr>
          <a:xfrm rot="840566">
            <a:off x="917854" y="2038038"/>
            <a:ext cx="2993802" cy="2915574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椭圆 8">
            <a:extLst>
              <a:ext uri="{FF2B5EF4-FFF2-40B4-BE49-F238E27FC236}">
                <a16:creationId xmlns:a16="http://schemas.microsoft.com/office/drawing/2014/main" id="{8E1D031F-0093-4EA3-BAE1-B7FD3477801F}"/>
              </a:ext>
            </a:extLst>
          </p:cNvPr>
          <p:cNvSpPr/>
          <p:nvPr userDrawn="1"/>
        </p:nvSpPr>
        <p:spPr>
          <a:xfrm>
            <a:off x="1226232" y="2218328"/>
            <a:ext cx="2993802" cy="2554994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椭圆 8">
            <a:extLst>
              <a:ext uri="{FF2B5EF4-FFF2-40B4-BE49-F238E27FC236}">
                <a16:creationId xmlns:a16="http://schemas.microsoft.com/office/drawing/2014/main" id="{6C3BF3B3-0AB6-4FFB-987B-50D079CFD4DC}"/>
              </a:ext>
            </a:extLst>
          </p:cNvPr>
          <p:cNvSpPr/>
          <p:nvPr userDrawn="1"/>
        </p:nvSpPr>
        <p:spPr>
          <a:xfrm rot="2152291">
            <a:off x="4037334" y="2265265"/>
            <a:ext cx="580726" cy="495608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椭圆 8">
            <a:extLst>
              <a:ext uri="{FF2B5EF4-FFF2-40B4-BE49-F238E27FC236}">
                <a16:creationId xmlns:a16="http://schemas.microsoft.com/office/drawing/2014/main" id="{A1947D12-F578-47DB-BD81-29B325A18516}"/>
              </a:ext>
            </a:extLst>
          </p:cNvPr>
          <p:cNvSpPr/>
          <p:nvPr userDrawn="1"/>
        </p:nvSpPr>
        <p:spPr>
          <a:xfrm rot="2152291">
            <a:off x="3796652" y="1857105"/>
            <a:ext cx="369153" cy="315046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椭圆 8">
            <a:extLst>
              <a:ext uri="{FF2B5EF4-FFF2-40B4-BE49-F238E27FC236}">
                <a16:creationId xmlns:a16="http://schemas.microsoft.com/office/drawing/2014/main" id="{5923DC18-B41E-431E-8192-1B3F4CC956B5}"/>
              </a:ext>
            </a:extLst>
          </p:cNvPr>
          <p:cNvSpPr/>
          <p:nvPr userDrawn="1"/>
        </p:nvSpPr>
        <p:spPr>
          <a:xfrm rot="4907701">
            <a:off x="4626070" y="2359259"/>
            <a:ext cx="178476" cy="152317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5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E60768-9E33-4B47-AC49-4BD7A2D711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B6907-6BBF-4117-B1BF-AABA6B18BCE6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0EF643-CDBD-45C0-9A15-9537830847D1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43FBB6-3649-409B-B354-54D19325ECF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87AA50-0B18-4F37-ACE4-B2AD85F7E579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798376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E60768-9E33-4B47-AC49-4BD7A2D711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B6907-6BBF-4117-B1BF-AABA6B18BCE6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0EF643-CDBD-45C0-9A15-9537830847D1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43FBB6-3649-409B-B354-54D19325ECF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87AA50-0B18-4F37-ACE4-B2AD85F7E579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3923635-A065-4966-A977-C5F1C0C33A3F}"/>
              </a:ext>
            </a:extLst>
          </p:cNvPr>
          <p:cNvGrpSpPr/>
          <p:nvPr userDrawn="1"/>
        </p:nvGrpSpPr>
        <p:grpSpPr>
          <a:xfrm>
            <a:off x="5159896" y="-1258177"/>
            <a:ext cx="1800200" cy="1800200"/>
            <a:chOff x="-4561978" y="1012540"/>
            <a:chExt cx="10665568" cy="1066556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232D08C-EC11-476A-9D94-DDBAF1EFDED6}"/>
                </a:ext>
              </a:extLst>
            </p:cNvPr>
            <p:cNvSpPr/>
            <p:nvPr/>
          </p:nvSpPr>
          <p:spPr>
            <a:xfrm>
              <a:off x="-4561978" y="1012540"/>
              <a:ext cx="10665568" cy="10665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bg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4599758-B8CF-4210-84A9-CE09D58D3717}"/>
                </a:ext>
              </a:extLst>
            </p:cNvPr>
            <p:cNvSpPr/>
            <p:nvPr/>
          </p:nvSpPr>
          <p:spPr>
            <a:xfrm>
              <a:off x="-3553866" y="1988840"/>
              <a:ext cx="8712968" cy="871296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AAF3833-C98C-439F-A879-F3762490BFF3}"/>
                </a:ext>
              </a:extLst>
            </p:cNvPr>
            <p:cNvSpPr/>
            <p:nvPr/>
          </p:nvSpPr>
          <p:spPr>
            <a:xfrm>
              <a:off x="-3585689" y="2011212"/>
              <a:ext cx="8712967" cy="87129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35000">
                  <a:schemeClr val="accent3">
                    <a:lumMod val="0"/>
                    <a:lumOff val="100000"/>
                    <a:alpha val="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41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C18EE2-ECC1-43AC-A74F-63FD6DFF49A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6A394B-751A-4395-A207-B679971548F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E956C-C935-4ECC-9DF4-56A2FB202FF8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3A6E06-FE3A-44B6-BF0D-FD49CBA996A5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182619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7606F3-AC03-44B3-82D4-A28F1060013F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68887-BEB9-48B3-9D32-2D9741925CFB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84732-7AEF-4010-B554-4E6548B2394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E30BAC-3EFA-4972-B62C-AF8DE118CE80}"/>
              </a:ext>
            </a:extLst>
          </p:cNvPr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</p:spTree>
    <p:extLst>
      <p:ext uri="{BB962C8B-B14F-4D97-AF65-F5344CB8AC3E}">
        <p14:creationId xmlns:p14="http://schemas.microsoft.com/office/powerpoint/2010/main" val="260091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12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BB610626-9E65-49BF-8710-C404E554162D}"/>
              </a:ext>
            </a:extLst>
          </p:cNvPr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0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23" r:id="rId3"/>
    <p:sldLayoutId id="2147483708" r:id="rId4"/>
    <p:sldLayoutId id="2147483722" r:id="rId5"/>
    <p:sldLayoutId id="2147483709" r:id="rId6"/>
    <p:sldLayoutId id="2147483710" r:id="rId7"/>
    <p:sldLayoutId id="2147483718" r:id="rId8"/>
    <p:sldLayoutId id="2147483719" r:id="rId9"/>
    <p:sldLayoutId id="214748372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D1D4"/>
                </a:solidFill>
              </a:rPr>
              <a:t>8435759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38FA0A-58BD-47DE-AC0C-2CBCDA44B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91396" y="413893"/>
            <a:ext cx="10937172" cy="88033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53598C-8600-463E-AF8E-74A9566C8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19836" y="407640"/>
            <a:ext cx="5864860" cy="7425572"/>
          </a:xfrm>
          <a:prstGeom prst="rect">
            <a:avLst/>
          </a:prstGeom>
        </p:spPr>
      </p:pic>
      <p:sp>
        <p:nvSpPr>
          <p:cNvPr id="111" name="矩形8435759">
            <a:extLst>
              <a:ext uri="{FF2B5EF4-FFF2-40B4-BE49-F238E27FC236}">
                <a16:creationId xmlns:a16="http://schemas.microsoft.com/office/drawing/2014/main" id="{22AE2057-CF74-4415-8B35-E1541B4CBEC1}"/>
              </a:ext>
            </a:extLst>
          </p:cNvPr>
          <p:cNvSpPr/>
          <p:nvPr/>
        </p:nvSpPr>
        <p:spPr>
          <a:xfrm>
            <a:off x="5821206" y="4628771"/>
            <a:ext cx="3841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" panose="020B0400000000000000" pitchFamily="34" charset="-122"/>
              </a:rPr>
              <a:t>汇报时间：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" panose="020B0400000000000000" pitchFamily="34" charset="-122"/>
              </a:rPr>
              <a:t>2022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" panose="020B0400000000000000" pitchFamily="34" charset="-122"/>
              </a:rPr>
              <a:t>年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" panose="020B0400000000000000" pitchFamily="34" charset="-122"/>
              </a:rPr>
              <a:t>6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" panose="020B0400000000000000" pitchFamily="34" charset="-122"/>
              </a:rPr>
              <a:t>月   汇报人：刘晓静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2DC7F26-DC29-489A-BE32-8967F5371747}"/>
              </a:ext>
            </a:extLst>
          </p:cNvPr>
          <p:cNvSpPr txBox="1"/>
          <p:nvPr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2A35E8D-3801-4CC7-97A8-6E5532AD2914}"/>
              </a:ext>
            </a:extLst>
          </p:cNvPr>
          <p:cNvSpPr txBox="1"/>
          <p:nvPr/>
        </p:nvSpPr>
        <p:spPr>
          <a:xfrm>
            <a:off x="-19973422" y="-15670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BF5B2C0-58EB-492B-9C08-0299C615E6DC}"/>
              </a:ext>
            </a:extLst>
          </p:cNvPr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0B80301-A46B-4570-A77D-9585B0304AAB}"/>
              </a:ext>
            </a:extLst>
          </p:cNvPr>
          <p:cNvSpPr txBox="1"/>
          <p:nvPr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E0428837-E63B-4C78-82C4-B25F16381AF3}"/>
              </a:ext>
            </a:extLst>
          </p:cNvPr>
          <p:cNvSpPr/>
          <p:nvPr/>
        </p:nvSpPr>
        <p:spPr>
          <a:xfrm>
            <a:off x="-23734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pic>
        <p:nvPicPr>
          <p:cNvPr id="2" name="轻松的过场">
            <a:hlinkClick r:id="" action="ppaction://media"/>
            <a:extLst>
              <a:ext uri="{FF2B5EF4-FFF2-40B4-BE49-F238E27FC236}">
                <a16:creationId xmlns:a16="http://schemas.microsoft.com/office/drawing/2014/main" id="{1C4BFC34-8299-4946-B5E2-5D3F7177E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19150" y="-2470203"/>
            <a:ext cx="609600" cy="60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A0923E-1905-4A9F-9C41-1546884947D2}"/>
              </a:ext>
            </a:extLst>
          </p:cNvPr>
          <p:cNvSpPr/>
          <p:nvPr/>
        </p:nvSpPr>
        <p:spPr>
          <a:xfrm>
            <a:off x="189916" y="-235006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轻松的过场</a:t>
            </a:r>
          </a:p>
        </p:txBody>
      </p:sp>
      <p:sp>
        <p:nvSpPr>
          <p:cNvPr id="39" name="椭圆 8">
            <a:extLst>
              <a:ext uri="{FF2B5EF4-FFF2-40B4-BE49-F238E27FC236}">
                <a16:creationId xmlns:a16="http://schemas.microsoft.com/office/drawing/2014/main" id="{844D45D0-D336-42D3-B478-EA59710DB461}"/>
              </a:ext>
            </a:extLst>
          </p:cNvPr>
          <p:cNvSpPr/>
          <p:nvPr/>
        </p:nvSpPr>
        <p:spPr>
          <a:xfrm rot="840566">
            <a:off x="1419522" y="2237304"/>
            <a:ext cx="2993802" cy="2915574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F3B4C60-873F-472E-9057-4A3B1E017133}"/>
              </a:ext>
            </a:extLst>
          </p:cNvPr>
          <p:cNvSpPr/>
          <p:nvPr/>
        </p:nvSpPr>
        <p:spPr>
          <a:xfrm>
            <a:off x="1727900" y="2417594"/>
            <a:ext cx="2993802" cy="2554994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D3A022D1-E958-4FB5-AFA4-F88D66384D30}"/>
              </a:ext>
            </a:extLst>
          </p:cNvPr>
          <p:cNvSpPr/>
          <p:nvPr/>
        </p:nvSpPr>
        <p:spPr>
          <a:xfrm>
            <a:off x="8471460" y="365198"/>
            <a:ext cx="3373506" cy="2259386"/>
          </a:xfrm>
          <a:custGeom>
            <a:avLst/>
            <a:gdLst>
              <a:gd name="connsiteX0" fmla="*/ 0 w 3373506"/>
              <a:gd name="connsiteY0" fmla="*/ 0 h 2259386"/>
              <a:gd name="connsiteX1" fmla="*/ 2781228 w 3373506"/>
              <a:gd name="connsiteY1" fmla="*/ 0 h 2259386"/>
              <a:gd name="connsiteX2" fmla="*/ 3373506 w 3373506"/>
              <a:gd name="connsiteY2" fmla="*/ 592278 h 2259386"/>
              <a:gd name="connsiteX3" fmla="*/ 3373506 w 3373506"/>
              <a:gd name="connsiteY3" fmla="*/ 2259386 h 2259386"/>
              <a:gd name="connsiteX4" fmla="*/ 0 w 3373506"/>
              <a:gd name="connsiteY4" fmla="*/ 2259386 h 2259386"/>
              <a:gd name="connsiteX0" fmla="*/ 0 w 3373506"/>
              <a:gd name="connsiteY0" fmla="*/ 2259386 h 2350826"/>
              <a:gd name="connsiteX1" fmla="*/ 0 w 3373506"/>
              <a:gd name="connsiteY1" fmla="*/ 0 h 2350826"/>
              <a:gd name="connsiteX2" fmla="*/ 2781228 w 3373506"/>
              <a:gd name="connsiteY2" fmla="*/ 0 h 2350826"/>
              <a:gd name="connsiteX3" fmla="*/ 3373506 w 3373506"/>
              <a:gd name="connsiteY3" fmla="*/ 592278 h 2350826"/>
              <a:gd name="connsiteX4" fmla="*/ 3373506 w 3373506"/>
              <a:gd name="connsiteY4" fmla="*/ 2259386 h 2350826"/>
              <a:gd name="connsiteX5" fmla="*/ 91440 w 3373506"/>
              <a:gd name="connsiteY5" fmla="*/ 2350826 h 2350826"/>
              <a:gd name="connsiteX0" fmla="*/ 0 w 3373506"/>
              <a:gd name="connsiteY0" fmla="*/ 2259386 h 2259386"/>
              <a:gd name="connsiteX1" fmla="*/ 0 w 3373506"/>
              <a:gd name="connsiteY1" fmla="*/ 0 h 2259386"/>
              <a:gd name="connsiteX2" fmla="*/ 2781228 w 3373506"/>
              <a:gd name="connsiteY2" fmla="*/ 0 h 2259386"/>
              <a:gd name="connsiteX3" fmla="*/ 3373506 w 3373506"/>
              <a:gd name="connsiteY3" fmla="*/ 592278 h 2259386"/>
              <a:gd name="connsiteX4" fmla="*/ 3373506 w 3373506"/>
              <a:gd name="connsiteY4" fmla="*/ 2259386 h 2259386"/>
              <a:gd name="connsiteX0" fmla="*/ 0 w 3373506"/>
              <a:gd name="connsiteY0" fmla="*/ 0 h 2259386"/>
              <a:gd name="connsiteX1" fmla="*/ 2781228 w 3373506"/>
              <a:gd name="connsiteY1" fmla="*/ 0 h 2259386"/>
              <a:gd name="connsiteX2" fmla="*/ 3373506 w 3373506"/>
              <a:gd name="connsiteY2" fmla="*/ 592278 h 2259386"/>
              <a:gd name="connsiteX3" fmla="*/ 3373506 w 3373506"/>
              <a:gd name="connsiteY3" fmla="*/ 2259386 h 225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3506" h="2259386">
                <a:moveTo>
                  <a:pt x="0" y="0"/>
                </a:moveTo>
                <a:lnTo>
                  <a:pt x="2781228" y="0"/>
                </a:lnTo>
                <a:cubicBezTo>
                  <a:pt x="3108334" y="0"/>
                  <a:pt x="3373506" y="265172"/>
                  <a:pt x="3373506" y="592278"/>
                </a:cubicBezTo>
                <a:lnTo>
                  <a:pt x="3373506" y="2259386"/>
                </a:lnTo>
              </a:path>
            </a:pathLst>
          </a:cu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91D4FD-B53D-48BE-ACBC-0A857CAD4450}"/>
              </a:ext>
            </a:extLst>
          </p:cNvPr>
          <p:cNvSpPr txBox="1"/>
          <p:nvPr/>
        </p:nvSpPr>
        <p:spPr>
          <a:xfrm>
            <a:off x="4500997" y="2198946"/>
            <a:ext cx="4035033" cy="130099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indent="0" algn="r" defTabSz="914354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b="1" i="1">
                <a:ln w="12700">
                  <a:noFill/>
                </a:ln>
                <a:solidFill>
                  <a:schemeClr val="bg1"/>
                </a:solidFill>
                <a:effectLst/>
                <a:cs typeface="+mn-ea"/>
              </a:defRPr>
            </a:lvl1pPr>
            <a:lvl2pPr marL="685766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2942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120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057298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514474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652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829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006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chemeClr val="tx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出借人</a:t>
            </a:r>
            <a:endParaRPr lang="en-US" altLang="zh-CN" dirty="0">
              <a:solidFill>
                <a:schemeClr val="tx2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6F06D4-362B-4393-B0C8-0D6104CE3C5F}"/>
              </a:ext>
            </a:extLst>
          </p:cNvPr>
          <p:cNvSpPr txBox="1"/>
          <p:nvPr/>
        </p:nvSpPr>
        <p:spPr>
          <a:xfrm>
            <a:off x="5685071" y="3293471"/>
            <a:ext cx="6159896" cy="60262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indent="0" algn="r" defTabSz="914354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b="1" i="1">
                <a:ln w="12700">
                  <a:noFill/>
                </a:ln>
                <a:solidFill>
                  <a:schemeClr val="bg1"/>
                </a:solidFill>
                <a:effectLst/>
                <a:cs typeface="+mn-ea"/>
              </a:defRPr>
            </a:lvl1pPr>
            <a:lvl2pPr marL="685766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2942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120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057298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514474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652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829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006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 defTabSz="914400"/>
            <a:r>
              <a:rPr lang="zh-CN" altLang="en-US" sz="3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人人信用户分析报告</a:t>
            </a:r>
          </a:p>
        </p:txBody>
      </p:sp>
      <p:sp>
        <p:nvSpPr>
          <p:cNvPr id="15" name="íśḻidè">
            <a:extLst>
              <a:ext uri="{FF2B5EF4-FFF2-40B4-BE49-F238E27FC236}">
                <a16:creationId xmlns:a16="http://schemas.microsoft.com/office/drawing/2014/main" id="{AEADA20E-35C2-442E-8DDC-CB514870164D}"/>
              </a:ext>
            </a:extLst>
          </p:cNvPr>
          <p:cNvSpPr txBox="1">
            <a:spLocks/>
          </p:cNvSpPr>
          <p:nvPr/>
        </p:nvSpPr>
        <p:spPr>
          <a:xfrm>
            <a:off x="8698934" y="2777302"/>
            <a:ext cx="2591933" cy="345971"/>
          </a:xfrm>
          <a:prstGeom prst="parallelogram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cs typeface="+mn-ea"/>
                <a:sym typeface="+mn-lt"/>
              </a:rPr>
              <a:t>SUMMARY REPORT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83E981-CBF9-4D39-A49E-AAC25818B033}"/>
              </a:ext>
            </a:extLst>
          </p:cNvPr>
          <p:cNvGrpSpPr/>
          <p:nvPr/>
        </p:nvGrpSpPr>
        <p:grpSpPr>
          <a:xfrm>
            <a:off x="6718762" y="365197"/>
            <a:ext cx="1396537" cy="154927"/>
            <a:chOff x="5905500" y="308048"/>
            <a:chExt cx="2209800" cy="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EFD3AAA-2A3E-4DD3-9F6A-4EE50C217492}"/>
                </a:ext>
              </a:extLst>
            </p:cNvPr>
            <p:cNvCxnSpPr/>
            <p:nvPr/>
          </p:nvCxnSpPr>
          <p:spPr>
            <a:xfrm>
              <a:off x="65151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4491E585-983F-4E4A-AD11-B2A339DA401F}"/>
                </a:ext>
              </a:extLst>
            </p:cNvPr>
            <p:cNvCxnSpPr/>
            <p:nvPr/>
          </p:nvCxnSpPr>
          <p:spPr>
            <a:xfrm>
              <a:off x="71247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336A24E-5D24-4098-B54E-0D7C4C7CC73F}"/>
                </a:ext>
              </a:extLst>
            </p:cNvPr>
            <p:cNvCxnSpPr/>
            <p:nvPr/>
          </p:nvCxnSpPr>
          <p:spPr>
            <a:xfrm>
              <a:off x="77343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A0D6E6A7-F4C2-4387-9BC5-C5143E92D583}"/>
                </a:ext>
              </a:extLst>
            </p:cNvPr>
            <p:cNvCxnSpPr/>
            <p:nvPr/>
          </p:nvCxnSpPr>
          <p:spPr>
            <a:xfrm>
              <a:off x="59055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椭圆 8">
            <a:extLst>
              <a:ext uri="{FF2B5EF4-FFF2-40B4-BE49-F238E27FC236}">
                <a16:creationId xmlns:a16="http://schemas.microsoft.com/office/drawing/2014/main" id="{8ADE0DDD-8172-4DDC-BD0A-FE9B517A95A8}"/>
              </a:ext>
            </a:extLst>
          </p:cNvPr>
          <p:cNvSpPr/>
          <p:nvPr/>
        </p:nvSpPr>
        <p:spPr>
          <a:xfrm rot="2152291">
            <a:off x="4591131" y="1817632"/>
            <a:ext cx="580726" cy="495608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8" name="椭圆 8">
            <a:extLst>
              <a:ext uri="{FF2B5EF4-FFF2-40B4-BE49-F238E27FC236}">
                <a16:creationId xmlns:a16="http://schemas.microsoft.com/office/drawing/2014/main" id="{FD790C5C-3309-483C-89A8-33C73C571957}"/>
              </a:ext>
            </a:extLst>
          </p:cNvPr>
          <p:cNvSpPr/>
          <p:nvPr/>
        </p:nvSpPr>
        <p:spPr>
          <a:xfrm rot="2152291">
            <a:off x="4350449" y="1409472"/>
            <a:ext cx="369153" cy="315046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9" name="椭圆 8">
            <a:extLst>
              <a:ext uri="{FF2B5EF4-FFF2-40B4-BE49-F238E27FC236}">
                <a16:creationId xmlns:a16="http://schemas.microsoft.com/office/drawing/2014/main" id="{505FF50A-1E49-451E-A174-259FDCD1728B}"/>
              </a:ext>
            </a:extLst>
          </p:cNvPr>
          <p:cNvSpPr/>
          <p:nvPr/>
        </p:nvSpPr>
        <p:spPr>
          <a:xfrm rot="4907701">
            <a:off x="5179867" y="1911626"/>
            <a:ext cx="178476" cy="152317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5BCD302-469F-4931-AA11-24C6627DAEB2}"/>
              </a:ext>
            </a:extLst>
          </p:cNvPr>
          <p:cNvGrpSpPr/>
          <p:nvPr/>
        </p:nvGrpSpPr>
        <p:grpSpPr>
          <a:xfrm rot="5400000">
            <a:off x="11069234" y="4339914"/>
            <a:ext cx="1396537" cy="154927"/>
            <a:chOff x="5905500" y="308048"/>
            <a:chExt cx="2209800" cy="0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7F4DA83-B373-4291-B449-7BAC65E5DDA6}"/>
                </a:ext>
              </a:extLst>
            </p:cNvPr>
            <p:cNvCxnSpPr/>
            <p:nvPr/>
          </p:nvCxnSpPr>
          <p:spPr>
            <a:xfrm>
              <a:off x="65151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B8E088B-6F6D-4113-881D-9D5D2A356B33}"/>
                </a:ext>
              </a:extLst>
            </p:cNvPr>
            <p:cNvCxnSpPr/>
            <p:nvPr/>
          </p:nvCxnSpPr>
          <p:spPr>
            <a:xfrm>
              <a:off x="71247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D0E6142-F02C-4880-BB53-4D1742BA253E}"/>
                </a:ext>
              </a:extLst>
            </p:cNvPr>
            <p:cNvCxnSpPr/>
            <p:nvPr/>
          </p:nvCxnSpPr>
          <p:spPr>
            <a:xfrm>
              <a:off x="77343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43BE73F3-D06E-49B5-9EB4-653377F1D778}"/>
                </a:ext>
              </a:extLst>
            </p:cNvPr>
            <p:cNvCxnSpPr/>
            <p:nvPr/>
          </p:nvCxnSpPr>
          <p:spPr>
            <a:xfrm>
              <a:off x="59055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6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CDF23677-8C16-754C-EF37-7395176B126D}"/>
              </a:ext>
            </a:extLst>
          </p:cNvPr>
          <p:cNvSpPr>
            <a:spLocks noEditPoints="1"/>
          </p:cNvSpPr>
          <p:nvPr/>
        </p:nvSpPr>
        <p:spPr bwMode="auto">
          <a:xfrm>
            <a:off x="3534061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799D866-EE03-6AD6-F4E1-E23446F379E0}"/>
              </a:ext>
            </a:extLst>
          </p:cNvPr>
          <p:cNvSpPr txBox="1"/>
          <p:nvPr/>
        </p:nvSpPr>
        <p:spPr>
          <a:xfrm>
            <a:off x="-1133039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运营分析点</a:t>
            </a:r>
            <a:r>
              <a:rPr lang="en-US" altLang="zh-CN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014294-63D9-239B-79BD-A7D484C2A7CC}"/>
              </a:ext>
            </a:extLst>
          </p:cNvPr>
          <p:cNvSpPr txBox="1"/>
          <p:nvPr/>
        </p:nvSpPr>
        <p:spPr>
          <a:xfrm>
            <a:off x="5105986" y="176212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B90F"/>
                </a:solidFill>
              </a:rPr>
              <a:t>一次性用户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8FA00B-62B9-6AC2-249A-D83C688B54A4}"/>
              </a:ext>
            </a:extLst>
          </p:cNvPr>
          <p:cNvSpPr txBox="1"/>
          <p:nvPr/>
        </p:nvSpPr>
        <p:spPr>
          <a:xfrm>
            <a:off x="2541180" y="2782669"/>
            <a:ext cx="3877985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一次性用户为只使用过一次的群体；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9FD582-0702-7252-1748-6AFB1C50BCCD}"/>
              </a:ext>
            </a:extLst>
          </p:cNvPr>
          <p:cNvSpPr txBox="1"/>
          <p:nvPr/>
        </p:nvSpPr>
        <p:spPr>
          <a:xfrm>
            <a:off x="2541180" y="3914775"/>
            <a:ext cx="7717245" cy="101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运营重点：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需要分析这部分群体没有深入使用下去的原因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466590-338A-50E0-1903-016DDD582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95" y="4533900"/>
            <a:ext cx="400049" cy="4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99FD3832-E8EE-459D-A650-CD81C37C3839}"/>
              </a:ext>
            </a:extLst>
          </p:cNvPr>
          <p:cNvSpPr txBox="1">
            <a:spLocks/>
          </p:cNvSpPr>
          <p:nvPr/>
        </p:nvSpPr>
        <p:spPr>
          <a:xfrm>
            <a:off x="4627193" y="3159824"/>
            <a:ext cx="5897932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" panose="020B0400000000000000" pitchFamily="34" charset="-122"/>
              </a:rPr>
              <a:t>超级机构分群运营</a:t>
            </a:r>
            <a:endParaRPr lang="zh-CN" altLang="en-US" sz="5400" dirty="0">
              <a:solidFill>
                <a:schemeClr val="tx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椭圆 8">
            <a:extLst>
              <a:ext uri="{FF2B5EF4-FFF2-40B4-BE49-F238E27FC236}">
                <a16:creationId xmlns:a16="http://schemas.microsoft.com/office/drawing/2014/main" id="{5A060EC6-21EC-4D5B-BB59-2E8A588A92EA}"/>
              </a:ext>
            </a:extLst>
          </p:cNvPr>
          <p:cNvSpPr/>
          <p:nvPr/>
        </p:nvSpPr>
        <p:spPr>
          <a:xfrm rot="4907701">
            <a:off x="4626070" y="2359259"/>
            <a:ext cx="178476" cy="152317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84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14">
            <a:extLst>
              <a:ext uri="{FF2B5EF4-FFF2-40B4-BE49-F238E27FC236}">
                <a16:creationId xmlns:a16="http://schemas.microsoft.com/office/drawing/2014/main" id="{C50D95D5-0FAA-A0EF-61A2-954644F89011}"/>
              </a:ext>
            </a:extLst>
          </p:cNvPr>
          <p:cNvSpPr>
            <a:spLocks noEditPoints="1"/>
          </p:cNvSpPr>
          <p:nvPr/>
        </p:nvSpPr>
        <p:spPr bwMode="auto">
          <a:xfrm>
            <a:off x="2707672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04ED0B57-657F-6E2B-02FB-7391E14D3D75}"/>
              </a:ext>
            </a:extLst>
          </p:cNvPr>
          <p:cNvSpPr txBox="1"/>
          <p:nvPr/>
        </p:nvSpPr>
        <p:spPr>
          <a:xfrm>
            <a:off x="-1959428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行为画像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30A8D4-EAB5-E013-5B60-E46678A16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76" y="1169036"/>
            <a:ext cx="5181600" cy="518160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44A0E9D-9B7D-FA2C-B90F-F77C00324613}"/>
              </a:ext>
            </a:extLst>
          </p:cNvPr>
          <p:cNvSpPr txBox="1"/>
          <p:nvPr/>
        </p:nvSpPr>
        <p:spPr>
          <a:xfrm>
            <a:off x="3003128" y="2954414"/>
            <a:ext cx="572711" cy="68841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6CD523F-A502-24C6-E860-7D60A3B6DAD7}"/>
              </a:ext>
            </a:extLst>
          </p:cNvPr>
          <p:cNvSpPr txBox="1"/>
          <p:nvPr/>
        </p:nvSpPr>
        <p:spPr>
          <a:xfrm>
            <a:off x="4116723" y="1404504"/>
            <a:ext cx="400519" cy="48143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E5F5EBF-B246-4617-2E17-856D8A74D24C}"/>
              </a:ext>
            </a:extLst>
          </p:cNvPr>
          <p:cNvSpPr txBox="1"/>
          <p:nvPr/>
        </p:nvSpPr>
        <p:spPr>
          <a:xfrm>
            <a:off x="8011912" y="1964474"/>
            <a:ext cx="687365" cy="82623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5CA6A1-82CD-4470-096F-2AA93FB73A95}"/>
              </a:ext>
            </a:extLst>
          </p:cNvPr>
          <p:cNvGrpSpPr/>
          <p:nvPr/>
        </p:nvGrpSpPr>
        <p:grpSpPr>
          <a:xfrm>
            <a:off x="6677024" y="2057400"/>
            <a:ext cx="1000126" cy="352059"/>
            <a:chOff x="6305549" y="1724025"/>
            <a:chExt cx="1000126" cy="352059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7F537C3D-BA36-3E80-61F8-87E6305D066E}"/>
                </a:ext>
              </a:extLst>
            </p:cNvPr>
            <p:cNvCxnSpPr/>
            <p:nvPr/>
          </p:nvCxnSpPr>
          <p:spPr>
            <a:xfrm flipV="1">
              <a:off x="6305550" y="1724025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8ECBCB4-97E7-63CF-004D-A55F486BE821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D3D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429FED-E8A6-539E-ED71-1FB3F430E175}"/>
              </a:ext>
            </a:extLst>
          </p:cNvPr>
          <p:cNvGrpSpPr/>
          <p:nvPr/>
        </p:nvGrpSpPr>
        <p:grpSpPr>
          <a:xfrm flipH="1">
            <a:off x="4158102" y="2105278"/>
            <a:ext cx="1000125" cy="352059"/>
            <a:chOff x="6305549" y="1724025"/>
            <a:chExt cx="1000126" cy="352059"/>
          </a:xfrm>
        </p:grpSpPr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BACC1EEF-3466-1E4C-96F5-CE59B843020F}"/>
                </a:ext>
              </a:extLst>
            </p:cNvPr>
            <p:cNvCxnSpPr/>
            <p:nvPr/>
          </p:nvCxnSpPr>
          <p:spPr>
            <a:xfrm flipV="1">
              <a:off x="6305550" y="1724025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FFF1660-CBD3-28D6-25E7-04AEF73D8626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FFB9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9D03228-643F-979D-7C53-8C1FF76BE78C}"/>
              </a:ext>
            </a:extLst>
          </p:cNvPr>
          <p:cNvSpPr txBox="1"/>
          <p:nvPr/>
        </p:nvSpPr>
        <p:spPr>
          <a:xfrm>
            <a:off x="3080013" y="1966778"/>
            <a:ext cx="123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6.3%</a:t>
            </a:r>
            <a:r>
              <a:rPr lang="zh-CN" altLang="en-US" sz="1200" dirty="0"/>
              <a:t>的流量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A56B24-C8A4-F144-32F8-E6153297DBBC}"/>
              </a:ext>
            </a:extLst>
          </p:cNvPr>
          <p:cNvGrpSpPr/>
          <p:nvPr/>
        </p:nvGrpSpPr>
        <p:grpSpPr>
          <a:xfrm rot="20366062" flipH="1">
            <a:off x="3959862" y="2669282"/>
            <a:ext cx="1009047" cy="328277"/>
            <a:chOff x="6305549" y="1747807"/>
            <a:chExt cx="1009048" cy="328277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57DAB4DA-93F3-0445-7D77-A2F8F37F40B0}"/>
                </a:ext>
              </a:extLst>
            </p:cNvPr>
            <p:cNvCxnSpPr/>
            <p:nvPr/>
          </p:nvCxnSpPr>
          <p:spPr>
            <a:xfrm flipV="1">
              <a:off x="6314472" y="1747807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5135413-CDDD-64DC-7580-54128D75C294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FFB9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FC40CEE-0C77-4CE4-2DC6-74574166707B}"/>
              </a:ext>
            </a:extLst>
          </p:cNvPr>
          <p:cNvSpPr txBox="1"/>
          <p:nvPr/>
        </p:nvSpPr>
        <p:spPr>
          <a:xfrm>
            <a:off x="2578119" y="2709085"/>
            <a:ext cx="159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截止</a:t>
            </a:r>
            <a:r>
              <a:rPr lang="en-US" altLang="zh-CN" sz="1200" dirty="0"/>
              <a:t>6.28</a:t>
            </a:r>
            <a:r>
              <a:rPr lang="zh-CN" altLang="en-US" sz="1200" dirty="0"/>
              <a:t>，</a:t>
            </a:r>
            <a:r>
              <a:rPr lang="en-US" altLang="zh-CN" sz="1200" dirty="0"/>
              <a:t>933</a:t>
            </a:r>
            <a:r>
              <a:rPr lang="zh-CN" altLang="en-US" sz="1200" dirty="0"/>
              <a:t>家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3AFA2D9-7E93-9192-F015-94153F8CF917}"/>
              </a:ext>
            </a:extLst>
          </p:cNvPr>
          <p:cNvSpPr txBox="1"/>
          <p:nvPr/>
        </p:nvSpPr>
        <p:spPr>
          <a:xfrm>
            <a:off x="2707672" y="3960068"/>
            <a:ext cx="123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74.9%</a:t>
            </a:r>
            <a:r>
              <a:rPr lang="zh-CN" altLang="en-US" sz="1200" dirty="0"/>
              <a:t>的订单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BEB1AB6-C951-C3A0-D2E5-1ED4861AE8E8}"/>
              </a:ext>
            </a:extLst>
          </p:cNvPr>
          <p:cNvSpPr txBox="1"/>
          <p:nvPr/>
        </p:nvSpPr>
        <p:spPr>
          <a:xfrm>
            <a:off x="1371601" y="3369463"/>
            <a:ext cx="277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74.9%</a:t>
            </a:r>
            <a:r>
              <a:rPr lang="zh-CN" altLang="en-US" sz="1200" dirty="0"/>
              <a:t>的订单中，极速借订单</a:t>
            </a:r>
            <a:r>
              <a:rPr lang="en-US" altLang="zh-CN" sz="1200" dirty="0"/>
              <a:t>79%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C953D1-DBBC-38C2-EA46-EE9983DFFEFE}"/>
              </a:ext>
            </a:extLst>
          </p:cNvPr>
          <p:cNvSpPr txBox="1"/>
          <p:nvPr/>
        </p:nvSpPr>
        <p:spPr>
          <a:xfrm>
            <a:off x="1371601" y="4471973"/>
            <a:ext cx="283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74.9%</a:t>
            </a:r>
            <a:r>
              <a:rPr lang="zh-CN" altLang="en-US" sz="1200" dirty="0"/>
              <a:t>的订单中，补借条订单</a:t>
            </a:r>
            <a:r>
              <a:rPr lang="en-US" altLang="zh-CN" sz="1200" dirty="0"/>
              <a:t>21%</a:t>
            </a:r>
            <a:endParaRPr lang="zh-CN" altLang="en-US" sz="12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45BE5F-F25F-1BC5-5D21-FA182FB84573}"/>
              </a:ext>
            </a:extLst>
          </p:cNvPr>
          <p:cNvSpPr txBox="1"/>
          <p:nvPr/>
        </p:nvSpPr>
        <p:spPr>
          <a:xfrm>
            <a:off x="2371747" y="5101501"/>
            <a:ext cx="1635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61%</a:t>
            </a:r>
            <a:r>
              <a:rPr lang="zh-CN" altLang="en-US" sz="1200" dirty="0"/>
              <a:t>都是老客户，</a:t>
            </a:r>
            <a:endParaRPr lang="en-US" altLang="zh-CN" sz="1200" dirty="0"/>
          </a:p>
          <a:p>
            <a:r>
              <a:rPr lang="zh-CN" altLang="en-US" sz="1200" dirty="0"/>
              <a:t>流失波动较大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8F98040-C066-E8E5-EBE2-BC0F1F9D104F}"/>
              </a:ext>
            </a:extLst>
          </p:cNvPr>
          <p:cNvSpPr txBox="1"/>
          <p:nvPr/>
        </p:nvSpPr>
        <p:spPr>
          <a:xfrm>
            <a:off x="7990670" y="5101311"/>
            <a:ext cx="140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借条逾期率</a:t>
            </a:r>
            <a:r>
              <a:rPr lang="en-US" altLang="zh-CN" sz="1200" dirty="0"/>
              <a:t>10%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B1B242B-B4D5-2E09-34C3-3B9F77B43B5A}"/>
              </a:ext>
            </a:extLst>
          </p:cNvPr>
          <p:cNvSpPr txBox="1"/>
          <p:nvPr/>
        </p:nvSpPr>
        <p:spPr>
          <a:xfrm>
            <a:off x="7929528" y="4509204"/>
            <a:ext cx="271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76%</a:t>
            </a:r>
            <a:r>
              <a:rPr lang="zh-CN" altLang="en-US" sz="1200" dirty="0"/>
              <a:t>的借条借款周期为</a:t>
            </a:r>
            <a:r>
              <a:rPr lang="en-US" altLang="zh-CN" sz="1200" dirty="0"/>
              <a:t>21</a:t>
            </a:r>
            <a:r>
              <a:rPr lang="zh-CN" altLang="en-US" sz="1200" dirty="0"/>
              <a:t>天以下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228C1FE-1473-4473-26D9-24393D876FD3}"/>
              </a:ext>
            </a:extLst>
          </p:cNvPr>
          <p:cNvSpPr txBox="1"/>
          <p:nvPr/>
        </p:nvSpPr>
        <p:spPr>
          <a:xfrm>
            <a:off x="7990717" y="3870470"/>
            <a:ext cx="2196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53%</a:t>
            </a:r>
            <a:r>
              <a:rPr lang="zh-CN" altLang="en-US" sz="1200" dirty="0"/>
              <a:t>的借款人有续期要求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0D9058B-3479-3534-17D2-C7D1F1C01368}"/>
              </a:ext>
            </a:extLst>
          </p:cNvPr>
          <p:cNvSpPr txBox="1"/>
          <p:nvPr/>
        </p:nvSpPr>
        <p:spPr>
          <a:xfrm>
            <a:off x="7883080" y="1853019"/>
            <a:ext cx="2208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金额</a:t>
            </a:r>
            <a:r>
              <a:rPr lang="en-US" altLang="zh-CN" sz="1200" dirty="0"/>
              <a:t>1000-5000</a:t>
            </a:r>
            <a:r>
              <a:rPr lang="zh-CN" altLang="en-US" sz="1200" dirty="0"/>
              <a:t>元的占比</a:t>
            </a:r>
            <a:r>
              <a:rPr lang="en-US" altLang="zh-CN" sz="1200" dirty="0"/>
              <a:t>35%</a:t>
            </a:r>
            <a:endParaRPr lang="zh-CN" altLang="en-US" sz="120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4C008C6-BD91-C923-30AB-CD9F16215178}"/>
              </a:ext>
            </a:extLst>
          </p:cNvPr>
          <p:cNvGrpSpPr/>
          <p:nvPr/>
        </p:nvGrpSpPr>
        <p:grpSpPr>
          <a:xfrm rot="785440">
            <a:off x="6828987" y="2530637"/>
            <a:ext cx="1000126" cy="352059"/>
            <a:chOff x="6305549" y="1724025"/>
            <a:chExt cx="1000126" cy="352059"/>
          </a:xfrm>
        </p:grpSpPr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BCFA7AD2-CDB4-C764-1A51-64D79214A6A4}"/>
                </a:ext>
              </a:extLst>
            </p:cNvPr>
            <p:cNvCxnSpPr/>
            <p:nvPr/>
          </p:nvCxnSpPr>
          <p:spPr>
            <a:xfrm flipV="1">
              <a:off x="6305550" y="1724025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0BDF0CF-01D0-64DB-E8B5-5C4E98F008CC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FFB9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FDF258E-6A33-4AC0-4AC5-4A87D92A470B}"/>
              </a:ext>
            </a:extLst>
          </p:cNvPr>
          <p:cNvGrpSpPr/>
          <p:nvPr/>
        </p:nvGrpSpPr>
        <p:grpSpPr>
          <a:xfrm rot="1318231">
            <a:off x="6922174" y="3004845"/>
            <a:ext cx="1000126" cy="352059"/>
            <a:chOff x="6305549" y="1724025"/>
            <a:chExt cx="1000126" cy="352059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8B85CDAC-BFA6-F010-A383-13CFFFFC7A34}"/>
                </a:ext>
              </a:extLst>
            </p:cNvPr>
            <p:cNvCxnSpPr/>
            <p:nvPr/>
          </p:nvCxnSpPr>
          <p:spPr>
            <a:xfrm flipV="1">
              <a:off x="6305550" y="1724025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B974A7E-9E1E-FDB5-E96E-61AF0E9AFA9C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FFB9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B300126-3137-0AFA-14EE-B816C17D411A}"/>
              </a:ext>
            </a:extLst>
          </p:cNvPr>
          <p:cNvGrpSpPr/>
          <p:nvPr/>
        </p:nvGrpSpPr>
        <p:grpSpPr>
          <a:xfrm rot="2185175">
            <a:off x="6851806" y="3638642"/>
            <a:ext cx="1020234" cy="324805"/>
            <a:chOff x="6305549" y="1751279"/>
            <a:chExt cx="1020234" cy="324805"/>
          </a:xfrm>
        </p:grpSpPr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47EF8143-DCAE-53EF-57BF-B01124FC331C}"/>
                </a:ext>
              </a:extLst>
            </p:cNvPr>
            <p:cNvCxnSpPr/>
            <p:nvPr/>
          </p:nvCxnSpPr>
          <p:spPr>
            <a:xfrm flipV="1">
              <a:off x="6325658" y="1751279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D2EA31A-776D-3CAC-9030-A3DD0C537E06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D3D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C6017DC-D0BC-FF38-9732-DDECA61B8C07}"/>
              </a:ext>
            </a:extLst>
          </p:cNvPr>
          <p:cNvGrpSpPr/>
          <p:nvPr/>
        </p:nvGrpSpPr>
        <p:grpSpPr>
          <a:xfrm rot="20366062" flipH="1">
            <a:off x="4112262" y="3311256"/>
            <a:ext cx="1009047" cy="328277"/>
            <a:chOff x="6305549" y="1747807"/>
            <a:chExt cx="1009048" cy="328277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1434337-322F-E689-8BCB-8F84431D7F46}"/>
                </a:ext>
              </a:extLst>
            </p:cNvPr>
            <p:cNvCxnSpPr/>
            <p:nvPr/>
          </p:nvCxnSpPr>
          <p:spPr>
            <a:xfrm flipV="1">
              <a:off x="6314472" y="1747807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89C39BB-FCA9-D9DC-939B-6DEA2D063C35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D3D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CD4C17E-179E-222E-0E3A-0DA7A47652CE}"/>
              </a:ext>
            </a:extLst>
          </p:cNvPr>
          <p:cNvGrpSpPr/>
          <p:nvPr/>
        </p:nvGrpSpPr>
        <p:grpSpPr>
          <a:xfrm rot="20366062" flipH="1">
            <a:off x="4071182" y="3910190"/>
            <a:ext cx="1009047" cy="328277"/>
            <a:chOff x="6305549" y="1747807"/>
            <a:chExt cx="1009048" cy="328277"/>
          </a:xfrm>
        </p:grpSpPr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E01D5827-B323-F63B-6F29-D42C2D726245}"/>
                </a:ext>
              </a:extLst>
            </p:cNvPr>
            <p:cNvCxnSpPr/>
            <p:nvPr/>
          </p:nvCxnSpPr>
          <p:spPr>
            <a:xfrm flipV="1">
              <a:off x="6314472" y="1747807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2285D98-9B5D-60BB-05A1-B9720F2B81AF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FFB9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08C0CB2-19AE-345F-8993-14DF2D43295D}"/>
              </a:ext>
            </a:extLst>
          </p:cNvPr>
          <p:cNvGrpSpPr/>
          <p:nvPr/>
        </p:nvGrpSpPr>
        <p:grpSpPr>
          <a:xfrm rot="20366062" flipH="1">
            <a:off x="4105853" y="4438139"/>
            <a:ext cx="1009047" cy="328277"/>
            <a:chOff x="6305549" y="1747807"/>
            <a:chExt cx="1009048" cy="328277"/>
          </a:xfrm>
        </p:grpSpPr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B5CDEAB6-53D3-9DDD-4A6B-E3CFD750C70A}"/>
                </a:ext>
              </a:extLst>
            </p:cNvPr>
            <p:cNvCxnSpPr/>
            <p:nvPr/>
          </p:nvCxnSpPr>
          <p:spPr>
            <a:xfrm flipV="1">
              <a:off x="6314472" y="1747807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2D95763-B850-8227-C5DC-5F6BF9F6A588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D3D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A023D27-B0E7-607B-CA95-A1B07B4872C8}"/>
              </a:ext>
            </a:extLst>
          </p:cNvPr>
          <p:cNvGrpSpPr/>
          <p:nvPr/>
        </p:nvGrpSpPr>
        <p:grpSpPr>
          <a:xfrm rot="19843937" flipH="1">
            <a:off x="4049754" y="4954626"/>
            <a:ext cx="1000125" cy="352059"/>
            <a:chOff x="6305549" y="1724025"/>
            <a:chExt cx="1000126" cy="352059"/>
          </a:xfrm>
        </p:grpSpPr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7E539659-AB4B-DC47-AEF1-D65EA2E28B59}"/>
                </a:ext>
              </a:extLst>
            </p:cNvPr>
            <p:cNvCxnSpPr/>
            <p:nvPr/>
          </p:nvCxnSpPr>
          <p:spPr>
            <a:xfrm flipV="1">
              <a:off x="6305550" y="1724025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251D7E8F-2EE4-F9F7-3E11-EF5B491CAF0F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FFB9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7571B6F-C213-421C-D11C-5580C00D0E79}"/>
              </a:ext>
            </a:extLst>
          </p:cNvPr>
          <p:cNvGrpSpPr/>
          <p:nvPr/>
        </p:nvGrpSpPr>
        <p:grpSpPr>
          <a:xfrm rot="21099262" flipV="1">
            <a:off x="6906634" y="4339710"/>
            <a:ext cx="946815" cy="343584"/>
            <a:chOff x="6305549" y="1747807"/>
            <a:chExt cx="1009048" cy="328277"/>
          </a:xfrm>
        </p:grpSpPr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A0D6BA4D-753E-DF03-B9BB-493BFECB8EA9}"/>
                </a:ext>
              </a:extLst>
            </p:cNvPr>
            <p:cNvCxnSpPr/>
            <p:nvPr/>
          </p:nvCxnSpPr>
          <p:spPr>
            <a:xfrm flipV="1">
              <a:off x="6314472" y="1747807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96F2D67-8021-50C4-0BD2-5CFBB2CBB4E3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D3D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D5A19E7-39C6-9906-7749-703AB948D586}"/>
              </a:ext>
            </a:extLst>
          </p:cNvPr>
          <p:cNvGrpSpPr/>
          <p:nvPr/>
        </p:nvGrpSpPr>
        <p:grpSpPr>
          <a:xfrm rot="503338">
            <a:off x="6851750" y="5126871"/>
            <a:ext cx="1000126" cy="352059"/>
            <a:chOff x="6305549" y="1724025"/>
            <a:chExt cx="1000126" cy="352059"/>
          </a:xfrm>
        </p:grpSpPr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AC146022-3C64-1CAA-D1D1-4B163BE924FC}"/>
                </a:ext>
              </a:extLst>
            </p:cNvPr>
            <p:cNvCxnSpPr/>
            <p:nvPr/>
          </p:nvCxnSpPr>
          <p:spPr>
            <a:xfrm flipV="1">
              <a:off x="6305550" y="1724025"/>
              <a:ext cx="1000125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65A7F5AE-FC7C-0A6F-6399-E89FE6D4BC2D}"/>
                </a:ext>
              </a:extLst>
            </p:cNvPr>
            <p:cNvSpPr/>
            <p:nvPr/>
          </p:nvSpPr>
          <p:spPr>
            <a:xfrm>
              <a:off x="6305549" y="1930987"/>
              <a:ext cx="145097" cy="145097"/>
            </a:xfrm>
            <a:prstGeom prst="ellipse">
              <a:avLst/>
            </a:prstGeom>
            <a:solidFill>
              <a:srgbClr val="FFB9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C86E54DF-B3B9-2410-374C-FDE969D3AF13}"/>
              </a:ext>
            </a:extLst>
          </p:cNvPr>
          <p:cNvSpPr txBox="1"/>
          <p:nvPr/>
        </p:nvSpPr>
        <p:spPr>
          <a:xfrm>
            <a:off x="7959224" y="2502631"/>
            <a:ext cx="2208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金额</a:t>
            </a:r>
            <a:r>
              <a:rPr lang="en-US" altLang="zh-CN" sz="1200" dirty="0"/>
              <a:t>50000</a:t>
            </a:r>
            <a:r>
              <a:rPr lang="zh-CN" altLang="en-US" sz="1200" dirty="0"/>
              <a:t>元以上的占比</a:t>
            </a:r>
            <a:r>
              <a:rPr lang="en-US" altLang="zh-CN" sz="1200" dirty="0"/>
              <a:t>35%</a:t>
            </a:r>
            <a:endParaRPr lang="zh-CN" altLang="en-US" sz="12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F2678C5-4A84-A186-85B9-C66DFDED1C90}"/>
              </a:ext>
            </a:extLst>
          </p:cNvPr>
          <p:cNvSpPr txBox="1"/>
          <p:nvPr/>
        </p:nvSpPr>
        <p:spPr>
          <a:xfrm>
            <a:off x="8062094" y="3080560"/>
            <a:ext cx="2834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金额</a:t>
            </a:r>
            <a:r>
              <a:rPr lang="en-US" altLang="zh-CN" sz="1200" dirty="0"/>
              <a:t>5000-10000</a:t>
            </a:r>
            <a:r>
              <a:rPr lang="zh-CN" altLang="en-US" sz="1200" dirty="0"/>
              <a:t>元以下的占比</a:t>
            </a:r>
            <a:r>
              <a:rPr lang="en-US" altLang="zh-CN" sz="1200" dirty="0"/>
              <a:t>25%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54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4AD5AEAF-56E9-0288-3F61-DF747E32C4E6}"/>
              </a:ext>
            </a:extLst>
          </p:cNvPr>
          <p:cNvSpPr>
            <a:spLocks noEditPoints="1"/>
          </p:cNvSpPr>
          <p:nvPr/>
        </p:nvSpPr>
        <p:spPr bwMode="auto">
          <a:xfrm>
            <a:off x="2204752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4F08DD5-56F5-D912-2B07-93C66B9B8E4B}"/>
              </a:ext>
            </a:extLst>
          </p:cNvPr>
          <p:cNvSpPr txBox="1"/>
          <p:nvPr/>
        </p:nvSpPr>
        <p:spPr>
          <a:xfrm>
            <a:off x="-2462348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服务费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B41B11-414D-EAE8-5B3C-97EFB11CE533}"/>
              </a:ext>
            </a:extLst>
          </p:cNvPr>
          <p:cNvSpPr txBox="1"/>
          <p:nvPr/>
        </p:nvSpPr>
        <p:spPr>
          <a:xfrm>
            <a:off x="2102026" y="4700016"/>
            <a:ext cx="9216104" cy="123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总订单共计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444382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单；共有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8224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个用户支付，其中超级机构共有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933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个，占比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11%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；并占据了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74.9%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的服务订单；</a:t>
            </a: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933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个超级机构中，其中用极速借机构有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883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个，占比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94.6%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；极速借订单占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74.9%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订单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79%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933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个超级机构中，其中用补借条机构有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394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个，占比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42.3%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；补借条订单占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74.9%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订单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21%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BD8C23-07A3-9296-0935-0A0053A8BF24}"/>
              </a:ext>
            </a:extLst>
          </p:cNvPr>
          <p:cNvSpPr txBox="1"/>
          <p:nvPr/>
        </p:nvSpPr>
        <p:spPr>
          <a:xfrm>
            <a:off x="4335780" y="2304288"/>
            <a:ext cx="51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444382</a:t>
            </a:r>
            <a:r>
              <a:rPr lang="zh-CN" altLang="en-US" sz="5400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单</a:t>
            </a:r>
            <a:endParaRPr lang="zh-CN" altLang="en-US" sz="5400" b="1" dirty="0">
              <a:solidFill>
                <a:srgbClr val="FFB9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99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14">
            <a:extLst>
              <a:ext uri="{FF2B5EF4-FFF2-40B4-BE49-F238E27FC236}">
                <a16:creationId xmlns:a16="http://schemas.microsoft.com/office/drawing/2014/main" id="{C50D95D5-0FAA-A0EF-61A2-954644F89011}"/>
              </a:ext>
            </a:extLst>
          </p:cNvPr>
          <p:cNvSpPr>
            <a:spLocks noEditPoints="1"/>
          </p:cNvSpPr>
          <p:nvPr/>
        </p:nvSpPr>
        <p:spPr bwMode="auto">
          <a:xfrm>
            <a:off x="2707672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04ED0B57-657F-6E2B-02FB-7391E14D3D75}"/>
              </a:ext>
            </a:extLst>
          </p:cNvPr>
          <p:cNvSpPr txBox="1"/>
          <p:nvPr/>
        </p:nvSpPr>
        <p:spPr>
          <a:xfrm>
            <a:off x="-1959428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趋势分析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40670C-AAA1-50AA-9BDD-7B38D23A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87" y="1207284"/>
            <a:ext cx="8328025" cy="4199400"/>
          </a:xfrm>
          <a:prstGeom prst="rect">
            <a:avLst/>
          </a:prstGeom>
        </p:spPr>
      </p:pic>
      <p:sp>
        <p:nvSpPr>
          <p:cNvPr id="11" name="TextBox 131">
            <a:extLst>
              <a:ext uri="{FF2B5EF4-FFF2-40B4-BE49-F238E27FC236}">
                <a16:creationId xmlns:a16="http://schemas.microsoft.com/office/drawing/2014/main" id="{6F3AC580-AAE0-38DA-98AB-1CA457895372}"/>
              </a:ext>
            </a:extLst>
          </p:cNvPr>
          <p:cNvSpPr txBox="1"/>
          <p:nvPr/>
        </p:nvSpPr>
        <p:spPr>
          <a:xfrm>
            <a:off x="1331857" y="5694166"/>
            <a:ext cx="9689152" cy="805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超级机构交易人数和交易量，可以看出在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2022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年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2~3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月处于低谷，然后在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3~4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月份有一个反弹增长，总体来看，交易人数和订单量</a:t>
            </a:r>
            <a:r>
              <a:rPr lang="zh-CN" altLang="en-US" sz="2400" b="1" dirty="0">
                <a:solidFill>
                  <a:srgbClr val="FFB90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相对稳定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，截止到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2022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年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6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月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28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日，交易人数和交易量并没有恢复到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2021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年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4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月份水平。</a:t>
            </a:r>
            <a:endParaRPr 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parajita" panose="020B0604020202020204" pitchFamily="34" charset="0"/>
              <a:sym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22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4AD5AEAF-56E9-0288-3F61-DF747E32C4E6}"/>
              </a:ext>
            </a:extLst>
          </p:cNvPr>
          <p:cNvSpPr>
            <a:spLocks noEditPoints="1"/>
          </p:cNvSpPr>
          <p:nvPr/>
        </p:nvSpPr>
        <p:spPr bwMode="auto">
          <a:xfrm>
            <a:off x="3969544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4F08DD5-56F5-D912-2B07-93C66B9B8E4B}"/>
              </a:ext>
            </a:extLst>
          </p:cNvPr>
          <p:cNvSpPr txBox="1"/>
          <p:nvPr/>
        </p:nvSpPr>
        <p:spPr>
          <a:xfrm>
            <a:off x="-697556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超级机构的来源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TextBox 131">
            <a:extLst>
              <a:ext uri="{FF2B5EF4-FFF2-40B4-BE49-F238E27FC236}">
                <a16:creationId xmlns:a16="http://schemas.microsoft.com/office/drawing/2014/main" id="{0130884E-17A1-4AC0-4921-4940EBF5309E}"/>
              </a:ext>
            </a:extLst>
          </p:cNvPr>
          <p:cNvSpPr txBox="1"/>
          <p:nvPr/>
        </p:nvSpPr>
        <p:spPr>
          <a:xfrm>
            <a:off x="7312973" y="2405258"/>
            <a:ext cx="5593402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超级机构用户在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2021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年以前注册的占比</a:t>
            </a:r>
            <a:r>
              <a:rPr lang="en-US" altLang="zh-CN" sz="2800" b="1" dirty="0">
                <a:solidFill>
                  <a:srgbClr val="FFB90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61%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；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parajita" panose="020B0604020202020204" pitchFamily="34" charset="0"/>
              <a:sym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2021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年以后注册的占比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39%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思源黑体" panose="020B0400000000000000" pitchFamily="34" charset="-122"/>
              </a:rPr>
              <a:t>；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parajita" panose="020B060402020202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6547B4-7826-D1E5-9621-09A70CFC6EA4}"/>
              </a:ext>
            </a:extLst>
          </p:cNvPr>
          <p:cNvSpPr txBox="1"/>
          <p:nvPr/>
        </p:nvSpPr>
        <p:spPr>
          <a:xfrm>
            <a:off x="7312973" y="3590925"/>
            <a:ext cx="4560346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+mn-lt"/>
              </a:rPr>
              <a:t>说明大多数核心用户是之前的传播铺垫，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parajita" panose="020B0604020202020204" pitchFamily="34" charset="0"/>
              <a:sym typeface="+mn-lt"/>
            </a:endParaRPr>
          </a:p>
          <a:p>
            <a:pPr>
              <a:spcAft>
                <a:spcPts val="800"/>
              </a:spcAft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+mn-lt"/>
              </a:rPr>
              <a:t>是</a:t>
            </a:r>
            <a:r>
              <a:rPr lang="zh-CN" altLang="en-US" sz="2400" b="1" dirty="0">
                <a:solidFill>
                  <a:srgbClr val="FFB90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+mn-lt"/>
              </a:rPr>
              <a:t>老用户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+mn-lt"/>
              </a:rPr>
              <a:t>；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parajita" panose="020B0604020202020204" pitchFamily="34" charset="0"/>
              <a:sym typeface="+mn-lt"/>
            </a:endParaRPr>
          </a:p>
          <a:p>
            <a:pPr>
              <a:spcAft>
                <a:spcPts val="800"/>
              </a:spcAft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+mn-lt"/>
              </a:rPr>
              <a:t>值得注意的是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+mn-lt"/>
              </a:rPr>
              <a:t>2021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+mn-lt"/>
              </a:rPr>
              <a:t>年新注册用户比例高达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+mn-lt"/>
              </a:rPr>
              <a:t>25%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+mn-lt"/>
              </a:rPr>
              <a:t>，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parajita" panose="020B0604020202020204" pitchFamily="34" charset="0"/>
              <a:sym typeface="+mn-lt"/>
            </a:endParaRPr>
          </a:p>
          <a:p>
            <a:pPr>
              <a:spcAft>
                <a:spcPts val="800"/>
              </a:spcAft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parajita" panose="020B0604020202020204" pitchFamily="34" charset="0"/>
                <a:sym typeface="+mn-lt"/>
              </a:rPr>
              <a:t>说明新用户也在不断增加。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Aparajita" panose="020B0604020202020204" pitchFamily="34" charset="0"/>
              <a:sym typeface="+mn-lt"/>
            </a:endParaRPr>
          </a:p>
          <a:p>
            <a:endParaRPr lang="zh-CN" altLang="en-US" dirty="0"/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EE643B18-DAA7-0E4F-3B13-D76D2BD03F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2019422"/>
              </p:ext>
            </p:extLst>
          </p:nvPr>
        </p:nvGraphicFramePr>
        <p:xfrm>
          <a:off x="1029176" y="1862505"/>
          <a:ext cx="5880735" cy="391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95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EB0283-6436-3339-9C10-DBE5DDB1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76" y="1521889"/>
            <a:ext cx="6464761" cy="3789687"/>
          </a:xfrm>
          <a:prstGeom prst="rect">
            <a:avLst/>
          </a:prstGeom>
        </p:spPr>
      </p:pic>
      <p:sp>
        <p:nvSpPr>
          <p:cNvPr id="2" name="Freeform 514">
            <a:extLst>
              <a:ext uri="{FF2B5EF4-FFF2-40B4-BE49-F238E27FC236}">
                <a16:creationId xmlns:a16="http://schemas.microsoft.com/office/drawing/2014/main" id="{4AD5AEAF-56E9-0288-3F61-DF747E32C4E6}"/>
              </a:ext>
            </a:extLst>
          </p:cNvPr>
          <p:cNvSpPr>
            <a:spLocks noEditPoints="1"/>
          </p:cNvSpPr>
          <p:nvPr/>
        </p:nvSpPr>
        <p:spPr bwMode="auto">
          <a:xfrm>
            <a:off x="8179594" y="4538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4F08DD5-56F5-D912-2B07-93C66B9B8E4B}"/>
              </a:ext>
            </a:extLst>
          </p:cNvPr>
          <p:cNvSpPr txBox="1"/>
          <p:nvPr/>
        </p:nvSpPr>
        <p:spPr>
          <a:xfrm>
            <a:off x="407343" y="311571"/>
            <a:ext cx="760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超级机构对极速借和补借条的态度是？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29413E-EDEA-D0B2-C8B7-F447B5551CDE}"/>
              </a:ext>
            </a:extLst>
          </p:cNvPr>
          <p:cNvSpPr txBox="1"/>
          <p:nvPr/>
        </p:nvSpPr>
        <p:spPr>
          <a:xfrm>
            <a:off x="1235150" y="5428113"/>
            <a:ext cx="9721699" cy="83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从长期趋势来看，超级机构</a:t>
            </a:r>
            <a:r>
              <a:rPr lang="zh-CN" altLang="en-US" sz="2000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极速借条占比一直处于平稳状态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；极速借条的用户占比，超级机构是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74.9%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，机构是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15.8%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，个人是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9.3%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8199B45-6AA9-6060-96D3-56C3BC065701}"/>
              </a:ext>
            </a:extLst>
          </p:cNvPr>
          <p:cNvCxnSpPr>
            <a:cxnSpLocks/>
          </p:cNvCxnSpPr>
          <p:nvPr/>
        </p:nvCxnSpPr>
        <p:spPr>
          <a:xfrm>
            <a:off x="1045464" y="2557272"/>
            <a:ext cx="65074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576432B-FA4E-8314-FCB3-305AB95ED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82" y="2101417"/>
            <a:ext cx="3401389" cy="265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14">
            <a:extLst>
              <a:ext uri="{FF2B5EF4-FFF2-40B4-BE49-F238E27FC236}">
                <a16:creationId xmlns:a16="http://schemas.microsoft.com/office/drawing/2014/main" id="{94AADDBA-45B5-15FE-5195-2D6EE98AFBD9}"/>
              </a:ext>
            </a:extLst>
          </p:cNvPr>
          <p:cNvSpPr>
            <a:spLocks noEditPoints="1"/>
          </p:cNvSpPr>
          <p:nvPr/>
        </p:nvSpPr>
        <p:spPr bwMode="auto">
          <a:xfrm>
            <a:off x="8179594" y="4538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D0CAB2AE-8592-0E77-2313-3E6EE7DF1DAD}"/>
              </a:ext>
            </a:extLst>
          </p:cNvPr>
          <p:cNvSpPr txBox="1"/>
          <p:nvPr/>
        </p:nvSpPr>
        <p:spPr>
          <a:xfrm>
            <a:off x="407343" y="311571"/>
            <a:ext cx="760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超级机构对极速借和补借条的态度是？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CE4B8C-A96A-4499-3D08-B6C89FD64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52" y="1520784"/>
            <a:ext cx="8199831" cy="3871296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9BAFCC6-FD2B-AE71-2B22-2A2A6B4F5FAE}"/>
              </a:ext>
            </a:extLst>
          </p:cNvPr>
          <p:cNvCxnSpPr>
            <a:cxnSpLocks/>
          </p:cNvCxnSpPr>
          <p:nvPr/>
        </p:nvCxnSpPr>
        <p:spPr>
          <a:xfrm>
            <a:off x="2404872" y="2761488"/>
            <a:ext cx="7763611" cy="13258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9A57C16-D58E-45ED-5AB2-11B988CB05D7}"/>
              </a:ext>
            </a:extLst>
          </p:cNvPr>
          <p:cNvSpPr txBox="1"/>
          <p:nvPr/>
        </p:nvSpPr>
        <p:spPr>
          <a:xfrm>
            <a:off x="1765146" y="5459813"/>
            <a:ext cx="9043062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从长期趋势来看，超级机构</a:t>
            </a:r>
            <a:r>
              <a:rPr lang="zh-CN" altLang="en-US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补借条严重下滑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，从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2021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年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1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月份每天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200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张左右到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2022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年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6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月份每天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50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张左右，超级机构</a:t>
            </a:r>
            <a:r>
              <a:rPr lang="zh-CN" altLang="en-US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有退出补借条业务的倾向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；补借条的用户占比超级机构是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65.6%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，机构是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23%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，个人是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11.4%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0987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14">
            <a:extLst>
              <a:ext uri="{FF2B5EF4-FFF2-40B4-BE49-F238E27FC236}">
                <a16:creationId xmlns:a16="http://schemas.microsoft.com/office/drawing/2014/main" id="{94AADDBA-45B5-15FE-5195-2D6EE98AFBD9}"/>
              </a:ext>
            </a:extLst>
          </p:cNvPr>
          <p:cNvSpPr>
            <a:spLocks noEditPoints="1"/>
          </p:cNvSpPr>
          <p:nvPr/>
        </p:nvSpPr>
        <p:spPr bwMode="auto">
          <a:xfrm>
            <a:off x="8179594" y="4538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D0CAB2AE-8592-0E77-2313-3E6EE7DF1DAD}"/>
              </a:ext>
            </a:extLst>
          </p:cNvPr>
          <p:cNvSpPr txBox="1"/>
          <p:nvPr/>
        </p:nvSpPr>
        <p:spPr>
          <a:xfrm>
            <a:off x="407343" y="311571"/>
            <a:ext cx="760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超级机构对极速借和补借条的态度是？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32447DB-D2AA-E71A-D1D1-942CE416167E}"/>
              </a:ext>
            </a:extLst>
          </p:cNvPr>
          <p:cNvSpPr/>
          <p:nvPr/>
        </p:nvSpPr>
        <p:spPr>
          <a:xfrm>
            <a:off x="939800" y="3054096"/>
            <a:ext cx="2150872" cy="1014984"/>
          </a:xfrm>
          <a:prstGeom prst="roundRect">
            <a:avLst/>
          </a:prstGeom>
          <a:solidFill>
            <a:srgbClr val="FFB9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/>
              <a:t>总用户</a:t>
            </a:r>
            <a:r>
              <a:rPr lang="en-US" altLang="zh-CN" dirty="0"/>
              <a:t>8224</a:t>
            </a:r>
            <a:r>
              <a:rPr lang="zh-CN" altLang="en-US" dirty="0"/>
              <a:t>家，超级机构</a:t>
            </a:r>
            <a:r>
              <a:rPr lang="en-US" altLang="zh-CN" dirty="0"/>
              <a:t>933</a:t>
            </a:r>
            <a:r>
              <a:rPr lang="zh-CN" altLang="en-US" dirty="0"/>
              <a:t>家，</a:t>
            </a:r>
            <a:endParaRPr lang="en-US" altLang="zh-CN" dirty="0"/>
          </a:p>
          <a:p>
            <a:r>
              <a:rPr lang="zh-CN" altLang="en-US" dirty="0"/>
              <a:t>占比</a:t>
            </a:r>
            <a:r>
              <a:rPr lang="en-US" altLang="zh-CN" dirty="0"/>
              <a:t>11%</a:t>
            </a:r>
            <a:r>
              <a:rPr lang="zh-CN" altLang="en-US" dirty="0"/>
              <a:t>；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8873F2BD-3E50-59DD-1186-38BE7E90F5E0}"/>
              </a:ext>
            </a:extLst>
          </p:cNvPr>
          <p:cNvSpPr/>
          <p:nvPr/>
        </p:nvSpPr>
        <p:spPr>
          <a:xfrm>
            <a:off x="3209544" y="2313432"/>
            <a:ext cx="539496" cy="2999232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55D115C-5CC9-9A5F-1489-ECCB287E7EE5}"/>
              </a:ext>
            </a:extLst>
          </p:cNvPr>
          <p:cNvSpPr/>
          <p:nvPr/>
        </p:nvSpPr>
        <p:spPr>
          <a:xfrm>
            <a:off x="3816776" y="2047245"/>
            <a:ext cx="1870456" cy="646332"/>
          </a:xfrm>
          <a:prstGeom prst="round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/>
              <a:t>极速借</a:t>
            </a:r>
            <a:endParaRPr lang="en-US" altLang="zh-CN" sz="1400" dirty="0"/>
          </a:p>
          <a:p>
            <a:pPr algn="ctr"/>
            <a:r>
              <a:rPr lang="en-US" altLang="zh-CN" sz="1400" dirty="0"/>
              <a:t>883</a:t>
            </a:r>
            <a:r>
              <a:rPr lang="zh-CN" altLang="en-US" sz="1400" dirty="0"/>
              <a:t>家，占比</a:t>
            </a:r>
            <a:r>
              <a:rPr lang="en-US" altLang="zh-CN" sz="1400" dirty="0"/>
              <a:t>94.6%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048817-48C3-B81D-C982-369407F7F653}"/>
              </a:ext>
            </a:extLst>
          </p:cNvPr>
          <p:cNvSpPr txBox="1"/>
          <p:nvPr/>
        </p:nvSpPr>
        <p:spPr>
          <a:xfrm>
            <a:off x="4530668" y="2859743"/>
            <a:ext cx="338554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用户可以同时使用极速借和补借条</a:t>
            </a: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57558031-AAB3-26AA-B9D6-CDA93A54F003}"/>
              </a:ext>
            </a:extLst>
          </p:cNvPr>
          <p:cNvSpPr/>
          <p:nvPr/>
        </p:nvSpPr>
        <p:spPr>
          <a:xfrm>
            <a:off x="5748866" y="1702540"/>
            <a:ext cx="296333" cy="1335743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6B559F50-CEB3-1EF6-F6A8-7757512467C0}"/>
              </a:ext>
            </a:extLst>
          </p:cNvPr>
          <p:cNvSpPr/>
          <p:nvPr/>
        </p:nvSpPr>
        <p:spPr>
          <a:xfrm>
            <a:off x="5790755" y="4658620"/>
            <a:ext cx="296333" cy="1335743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CD889E4-288A-7C85-E366-CDB36421390A}"/>
              </a:ext>
            </a:extLst>
          </p:cNvPr>
          <p:cNvSpPr/>
          <p:nvPr/>
        </p:nvSpPr>
        <p:spPr>
          <a:xfrm>
            <a:off x="3796815" y="4989498"/>
            <a:ext cx="1963589" cy="646331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/>
              <a:t>补借条</a:t>
            </a:r>
            <a:endParaRPr lang="en-US" altLang="zh-CN" sz="1400" dirty="0"/>
          </a:p>
          <a:p>
            <a:pPr algn="ctr"/>
            <a:r>
              <a:rPr lang="en-US" altLang="zh-CN" sz="1400" dirty="0"/>
              <a:t>394</a:t>
            </a:r>
            <a:r>
              <a:rPr lang="zh-CN" altLang="en-US" sz="1400" dirty="0"/>
              <a:t>家，占比</a:t>
            </a:r>
            <a:r>
              <a:rPr lang="en-US" altLang="zh-CN" sz="1400" dirty="0"/>
              <a:t>42.3%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31FEA7-EC9D-DBF6-D1B7-23FF547ECDBD}"/>
              </a:ext>
            </a:extLst>
          </p:cNvPr>
          <p:cNvSpPr txBox="1"/>
          <p:nvPr/>
        </p:nvSpPr>
        <p:spPr>
          <a:xfrm>
            <a:off x="6165424" y="2006585"/>
            <a:ext cx="489373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超级机构极速借条占比一直处于平稳状态；</a:t>
            </a: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以极速借条为主的订单占比，超级机构是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79%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E35D79-FBF2-2C49-3DF3-F352BF66FF67}"/>
              </a:ext>
            </a:extLst>
          </p:cNvPr>
          <p:cNvSpPr txBox="1"/>
          <p:nvPr/>
        </p:nvSpPr>
        <p:spPr>
          <a:xfrm>
            <a:off x="6296497" y="4784765"/>
            <a:ext cx="4893733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超级机构补借条趋势严重下滑，</a:t>
            </a: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超级机构有退出补借条业务的倾向；</a:t>
            </a: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以补借条为主的订单占比，超级机构是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21%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55123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99FD3832-E8EE-459D-A650-CD81C37C3839}"/>
              </a:ext>
            </a:extLst>
          </p:cNvPr>
          <p:cNvSpPr txBox="1">
            <a:spLocks/>
          </p:cNvSpPr>
          <p:nvPr/>
        </p:nvSpPr>
        <p:spPr>
          <a:xfrm>
            <a:off x="4627192" y="3159824"/>
            <a:ext cx="6669457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" panose="020B0400000000000000" pitchFamily="34" charset="-122"/>
              </a:rPr>
              <a:t>机构和个人分群运营</a:t>
            </a:r>
            <a:endParaRPr lang="zh-CN" altLang="en-US" sz="5400" dirty="0">
              <a:solidFill>
                <a:schemeClr val="tx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椭圆 8">
            <a:extLst>
              <a:ext uri="{FF2B5EF4-FFF2-40B4-BE49-F238E27FC236}">
                <a16:creationId xmlns:a16="http://schemas.microsoft.com/office/drawing/2014/main" id="{5A060EC6-21EC-4D5B-BB59-2E8A588A92EA}"/>
              </a:ext>
            </a:extLst>
          </p:cNvPr>
          <p:cNvSpPr/>
          <p:nvPr/>
        </p:nvSpPr>
        <p:spPr>
          <a:xfrm rot="4907701">
            <a:off x="4626070" y="2359259"/>
            <a:ext cx="178476" cy="152317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00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F75414E-FF1F-4837-9492-31503DA07D39}"/>
              </a:ext>
            </a:extLst>
          </p:cNvPr>
          <p:cNvSpPr/>
          <p:nvPr/>
        </p:nvSpPr>
        <p:spPr>
          <a:xfrm rot="21256991">
            <a:off x="-802246" y="-2518051"/>
            <a:ext cx="13521741" cy="4080926"/>
          </a:xfrm>
          <a:custGeom>
            <a:avLst/>
            <a:gdLst>
              <a:gd name="connsiteX0" fmla="*/ 156984 w 13018189"/>
              <a:gd name="connsiteY0" fmla="*/ 4080703 h 4253768"/>
              <a:gd name="connsiteX1" fmla="*/ 1366352 w 13018189"/>
              <a:gd name="connsiteY1" fmla="*/ 3697245 h 4253768"/>
              <a:gd name="connsiteX2" fmla="*/ 2457732 w 13018189"/>
              <a:gd name="connsiteY2" fmla="*/ 3077813 h 4253768"/>
              <a:gd name="connsiteX3" fmla="*/ 4227539 w 13018189"/>
              <a:gd name="connsiteY3" fmla="*/ 3490767 h 4253768"/>
              <a:gd name="connsiteX4" fmla="*/ 5820365 w 13018189"/>
              <a:gd name="connsiteY4" fmla="*/ 3107309 h 4253768"/>
              <a:gd name="connsiteX5" fmla="*/ 7826145 w 13018189"/>
              <a:gd name="connsiteY5" fmla="*/ 2782845 h 4253768"/>
              <a:gd name="connsiteX6" fmla="*/ 9831926 w 13018189"/>
              <a:gd name="connsiteY6" fmla="*/ 3048316 h 4253768"/>
              <a:gd name="connsiteX7" fmla="*/ 13017577 w 13018189"/>
              <a:gd name="connsiteY7" fmla="*/ 1897942 h 4253768"/>
              <a:gd name="connsiteX8" fmla="*/ 9566455 w 13018189"/>
              <a:gd name="connsiteY8" fmla="*/ 157632 h 4253768"/>
              <a:gd name="connsiteX9" fmla="*/ 5967848 w 13018189"/>
              <a:gd name="connsiteY9" fmla="*/ 128135 h 4253768"/>
              <a:gd name="connsiteX10" fmla="*/ 3018171 w 13018189"/>
              <a:gd name="connsiteY10" fmla="*/ 570587 h 4253768"/>
              <a:gd name="connsiteX11" fmla="*/ 333965 w 13018189"/>
              <a:gd name="connsiteY11" fmla="*/ 718071 h 4253768"/>
              <a:gd name="connsiteX12" fmla="*/ 156984 w 13018189"/>
              <a:gd name="connsiteY12" fmla="*/ 4080703 h 4253768"/>
              <a:gd name="connsiteX0" fmla="*/ 156984 w 13018189"/>
              <a:gd name="connsiteY0" fmla="*/ 4080703 h 4154699"/>
              <a:gd name="connsiteX1" fmla="*/ 2457732 w 13018189"/>
              <a:gd name="connsiteY1" fmla="*/ 3077813 h 4154699"/>
              <a:gd name="connsiteX2" fmla="*/ 4227539 w 13018189"/>
              <a:gd name="connsiteY2" fmla="*/ 3490767 h 4154699"/>
              <a:gd name="connsiteX3" fmla="*/ 5820365 w 13018189"/>
              <a:gd name="connsiteY3" fmla="*/ 3107309 h 4154699"/>
              <a:gd name="connsiteX4" fmla="*/ 7826145 w 13018189"/>
              <a:gd name="connsiteY4" fmla="*/ 2782845 h 4154699"/>
              <a:gd name="connsiteX5" fmla="*/ 9831926 w 13018189"/>
              <a:gd name="connsiteY5" fmla="*/ 3048316 h 4154699"/>
              <a:gd name="connsiteX6" fmla="*/ 13017577 w 13018189"/>
              <a:gd name="connsiteY6" fmla="*/ 1897942 h 4154699"/>
              <a:gd name="connsiteX7" fmla="*/ 9566455 w 13018189"/>
              <a:gd name="connsiteY7" fmla="*/ 157632 h 4154699"/>
              <a:gd name="connsiteX8" fmla="*/ 5967848 w 13018189"/>
              <a:gd name="connsiteY8" fmla="*/ 128135 h 4154699"/>
              <a:gd name="connsiteX9" fmla="*/ 3018171 w 13018189"/>
              <a:gd name="connsiteY9" fmla="*/ 570587 h 4154699"/>
              <a:gd name="connsiteX10" fmla="*/ 333965 w 13018189"/>
              <a:gd name="connsiteY10" fmla="*/ 718071 h 4154699"/>
              <a:gd name="connsiteX11" fmla="*/ 156984 w 13018189"/>
              <a:gd name="connsiteY11" fmla="*/ 4080703 h 4154699"/>
              <a:gd name="connsiteX0" fmla="*/ 44866 w 13466510"/>
              <a:gd name="connsiteY0" fmla="*/ 3992213 h 4069877"/>
              <a:gd name="connsiteX1" fmla="*/ 2906053 w 13466510"/>
              <a:gd name="connsiteY1" fmla="*/ 3077813 h 4069877"/>
              <a:gd name="connsiteX2" fmla="*/ 4675860 w 13466510"/>
              <a:gd name="connsiteY2" fmla="*/ 3490767 h 4069877"/>
              <a:gd name="connsiteX3" fmla="*/ 6268686 w 13466510"/>
              <a:gd name="connsiteY3" fmla="*/ 3107309 h 4069877"/>
              <a:gd name="connsiteX4" fmla="*/ 8274466 w 13466510"/>
              <a:gd name="connsiteY4" fmla="*/ 2782845 h 4069877"/>
              <a:gd name="connsiteX5" fmla="*/ 10280247 w 13466510"/>
              <a:gd name="connsiteY5" fmla="*/ 3048316 h 4069877"/>
              <a:gd name="connsiteX6" fmla="*/ 13465898 w 13466510"/>
              <a:gd name="connsiteY6" fmla="*/ 1897942 h 4069877"/>
              <a:gd name="connsiteX7" fmla="*/ 10014776 w 13466510"/>
              <a:gd name="connsiteY7" fmla="*/ 157632 h 4069877"/>
              <a:gd name="connsiteX8" fmla="*/ 6416169 w 13466510"/>
              <a:gd name="connsiteY8" fmla="*/ 128135 h 4069877"/>
              <a:gd name="connsiteX9" fmla="*/ 3466492 w 13466510"/>
              <a:gd name="connsiteY9" fmla="*/ 570587 h 4069877"/>
              <a:gd name="connsiteX10" fmla="*/ 782286 w 13466510"/>
              <a:gd name="connsiteY10" fmla="*/ 718071 h 4069877"/>
              <a:gd name="connsiteX11" fmla="*/ 44866 w 13466510"/>
              <a:gd name="connsiteY11" fmla="*/ 3992213 h 4069877"/>
              <a:gd name="connsiteX0" fmla="*/ 82015 w 13503659"/>
              <a:gd name="connsiteY0" fmla="*/ 3992213 h 4079497"/>
              <a:gd name="connsiteX1" fmla="*/ 2441757 w 13503659"/>
              <a:gd name="connsiteY1" fmla="*/ 3166304 h 4079497"/>
              <a:gd name="connsiteX2" fmla="*/ 4713009 w 13503659"/>
              <a:gd name="connsiteY2" fmla="*/ 3490767 h 4079497"/>
              <a:gd name="connsiteX3" fmla="*/ 6305835 w 13503659"/>
              <a:gd name="connsiteY3" fmla="*/ 3107309 h 4079497"/>
              <a:gd name="connsiteX4" fmla="*/ 8311615 w 13503659"/>
              <a:gd name="connsiteY4" fmla="*/ 2782845 h 4079497"/>
              <a:gd name="connsiteX5" fmla="*/ 10317396 w 13503659"/>
              <a:gd name="connsiteY5" fmla="*/ 3048316 h 4079497"/>
              <a:gd name="connsiteX6" fmla="*/ 13503047 w 13503659"/>
              <a:gd name="connsiteY6" fmla="*/ 1897942 h 4079497"/>
              <a:gd name="connsiteX7" fmla="*/ 10051925 w 13503659"/>
              <a:gd name="connsiteY7" fmla="*/ 157632 h 4079497"/>
              <a:gd name="connsiteX8" fmla="*/ 6453318 w 13503659"/>
              <a:gd name="connsiteY8" fmla="*/ 128135 h 4079497"/>
              <a:gd name="connsiteX9" fmla="*/ 3503641 w 13503659"/>
              <a:gd name="connsiteY9" fmla="*/ 570587 h 4079497"/>
              <a:gd name="connsiteX10" fmla="*/ 819435 w 13503659"/>
              <a:gd name="connsiteY10" fmla="*/ 718071 h 4079497"/>
              <a:gd name="connsiteX11" fmla="*/ 82015 w 13503659"/>
              <a:gd name="connsiteY11" fmla="*/ 3992213 h 4079497"/>
              <a:gd name="connsiteX0" fmla="*/ 82015 w 13503659"/>
              <a:gd name="connsiteY0" fmla="*/ 3992213 h 4080926"/>
              <a:gd name="connsiteX1" fmla="*/ 2441757 w 13503659"/>
              <a:gd name="connsiteY1" fmla="*/ 3166304 h 4080926"/>
              <a:gd name="connsiteX2" fmla="*/ 4713009 w 13503659"/>
              <a:gd name="connsiteY2" fmla="*/ 3343283 h 4080926"/>
              <a:gd name="connsiteX3" fmla="*/ 6305835 w 13503659"/>
              <a:gd name="connsiteY3" fmla="*/ 3107309 h 4080926"/>
              <a:gd name="connsiteX4" fmla="*/ 8311615 w 13503659"/>
              <a:gd name="connsiteY4" fmla="*/ 2782845 h 4080926"/>
              <a:gd name="connsiteX5" fmla="*/ 10317396 w 13503659"/>
              <a:gd name="connsiteY5" fmla="*/ 3048316 h 4080926"/>
              <a:gd name="connsiteX6" fmla="*/ 13503047 w 13503659"/>
              <a:gd name="connsiteY6" fmla="*/ 1897942 h 4080926"/>
              <a:gd name="connsiteX7" fmla="*/ 10051925 w 13503659"/>
              <a:gd name="connsiteY7" fmla="*/ 157632 h 4080926"/>
              <a:gd name="connsiteX8" fmla="*/ 6453318 w 13503659"/>
              <a:gd name="connsiteY8" fmla="*/ 128135 h 4080926"/>
              <a:gd name="connsiteX9" fmla="*/ 3503641 w 13503659"/>
              <a:gd name="connsiteY9" fmla="*/ 570587 h 4080926"/>
              <a:gd name="connsiteX10" fmla="*/ 819435 w 13503659"/>
              <a:gd name="connsiteY10" fmla="*/ 718071 h 4080926"/>
              <a:gd name="connsiteX11" fmla="*/ 82015 w 13503659"/>
              <a:gd name="connsiteY11" fmla="*/ 3992213 h 4080926"/>
              <a:gd name="connsiteX0" fmla="*/ 82015 w 13521741"/>
              <a:gd name="connsiteY0" fmla="*/ 3992213 h 4080926"/>
              <a:gd name="connsiteX1" fmla="*/ 2441757 w 13521741"/>
              <a:gd name="connsiteY1" fmla="*/ 3166304 h 4080926"/>
              <a:gd name="connsiteX2" fmla="*/ 4713009 w 13521741"/>
              <a:gd name="connsiteY2" fmla="*/ 3343283 h 4080926"/>
              <a:gd name="connsiteX3" fmla="*/ 6305835 w 13521741"/>
              <a:gd name="connsiteY3" fmla="*/ 3107309 h 4080926"/>
              <a:gd name="connsiteX4" fmla="*/ 8311615 w 13521741"/>
              <a:gd name="connsiteY4" fmla="*/ 2782845 h 4080926"/>
              <a:gd name="connsiteX5" fmla="*/ 11290790 w 13521741"/>
              <a:gd name="connsiteY5" fmla="*/ 2812342 h 4080926"/>
              <a:gd name="connsiteX6" fmla="*/ 13503047 w 13521741"/>
              <a:gd name="connsiteY6" fmla="*/ 1897942 h 4080926"/>
              <a:gd name="connsiteX7" fmla="*/ 10051925 w 13521741"/>
              <a:gd name="connsiteY7" fmla="*/ 157632 h 4080926"/>
              <a:gd name="connsiteX8" fmla="*/ 6453318 w 13521741"/>
              <a:gd name="connsiteY8" fmla="*/ 128135 h 4080926"/>
              <a:gd name="connsiteX9" fmla="*/ 3503641 w 13521741"/>
              <a:gd name="connsiteY9" fmla="*/ 570587 h 4080926"/>
              <a:gd name="connsiteX10" fmla="*/ 819435 w 13521741"/>
              <a:gd name="connsiteY10" fmla="*/ 718071 h 4080926"/>
              <a:gd name="connsiteX11" fmla="*/ 82015 w 13521741"/>
              <a:gd name="connsiteY11" fmla="*/ 3992213 h 408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21741" h="4080926">
                <a:moveTo>
                  <a:pt x="82015" y="3992213"/>
                </a:moveTo>
                <a:cubicBezTo>
                  <a:pt x="352402" y="4400252"/>
                  <a:pt x="1669925" y="3274459"/>
                  <a:pt x="2441757" y="3166304"/>
                </a:cubicBezTo>
                <a:cubicBezTo>
                  <a:pt x="3213589" y="3058149"/>
                  <a:pt x="4068996" y="3353116"/>
                  <a:pt x="4713009" y="3343283"/>
                </a:cubicBezTo>
                <a:cubicBezTo>
                  <a:pt x="5357022" y="3333451"/>
                  <a:pt x="5706067" y="3200715"/>
                  <a:pt x="6305835" y="3107309"/>
                </a:cubicBezTo>
                <a:cubicBezTo>
                  <a:pt x="6905603" y="3013903"/>
                  <a:pt x="7480789" y="2832006"/>
                  <a:pt x="8311615" y="2782845"/>
                </a:cubicBezTo>
                <a:cubicBezTo>
                  <a:pt x="9142441" y="2733684"/>
                  <a:pt x="10425551" y="2959826"/>
                  <a:pt x="11290790" y="2812342"/>
                </a:cubicBezTo>
                <a:cubicBezTo>
                  <a:pt x="12156029" y="2664858"/>
                  <a:pt x="13709524" y="2340394"/>
                  <a:pt x="13503047" y="1897942"/>
                </a:cubicBezTo>
                <a:cubicBezTo>
                  <a:pt x="13296570" y="1455490"/>
                  <a:pt x="11226880" y="452600"/>
                  <a:pt x="10051925" y="157632"/>
                </a:cubicBezTo>
                <a:cubicBezTo>
                  <a:pt x="8876970" y="-137336"/>
                  <a:pt x="7544699" y="59309"/>
                  <a:pt x="6453318" y="128135"/>
                </a:cubicBezTo>
                <a:cubicBezTo>
                  <a:pt x="5361937" y="196961"/>
                  <a:pt x="4442622" y="472264"/>
                  <a:pt x="3503641" y="570587"/>
                </a:cubicBezTo>
                <a:cubicBezTo>
                  <a:pt x="2564661" y="668910"/>
                  <a:pt x="1389706" y="147800"/>
                  <a:pt x="819435" y="718071"/>
                </a:cubicBezTo>
                <a:cubicBezTo>
                  <a:pt x="249164" y="1288342"/>
                  <a:pt x="-188372" y="3584174"/>
                  <a:pt x="82015" y="399221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0" name="Group 34">
            <a:extLst>
              <a:ext uri="{FF2B5EF4-FFF2-40B4-BE49-F238E27FC236}">
                <a16:creationId xmlns:a16="http://schemas.microsoft.com/office/drawing/2014/main" id="{5EC55E99-C2CE-4FC6-A1B4-CAEF55EA6433}"/>
              </a:ext>
            </a:extLst>
          </p:cNvPr>
          <p:cNvGrpSpPr/>
          <p:nvPr/>
        </p:nvGrpSpPr>
        <p:grpSpPr>
          <a:xfrm>
            <a:off x="4815203" y="2613938"/>
            <a:ext cx="5553741" cy="2908335"/>
            <a:chOff x="3798554" y="3253904"/>
            <a:chExt cx="5440696" cy="2849131"/>
          </a:xfrm>
        </p:grpSpPr>
        <p:sp>
          <p:nvSpPr>
            <p:cNvPr id="136" name="ïŝľîḓé">
              <a:extLst>
                <a:ext uri="{FF2B5EF4-FFF2-40B4-BE49-F238E27FC236}">
                  <a16:creationId xmlns:a16="http://schemas.microsoft.com/office/drawing/2014/main" id="{8D057C6D-CF4B-4588-A002-6B1682D722F1}"/>
                </a:ext>
              </a:extLst>
            </p:cNvPr>
            <p:cNvSpPr/>
            <p:nvPr/>
          </p:nvSpPr>
          <p:spPr>
            <a:xfrm rot="5400000">
              <a:off x="7674880" y="4275626"/>
              <a:ext cx="971251" cy="11747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solidFill>
                  <a:schemeClr val="tx2"/>
                </a:solidFill>
              </a:endParaRPr>
            </a:p>
          </p:txBody>
        </p:sp>
        <p:sp>
          <p:nvSpPr>
            <p:cNvPr id="138" name="ïSḻiḓé">
              <a:extLst>
                <a:ext uri="{FF2B5EF4-FFF2-40B4-BE49-F238E27FC236}">
                  <a16:creationId xmlns:a16="http://schemas.microsoft.com/office/drawing/2014/main" id="{DB94279A-372B-4663-ADDF-C26851F57330}"/>
                </a:ext>
              </a:extLst>
            </p:cNvPr>
            <p:cNvSpPr/>
            <p:nvPr/>
          </p:nvSpPr>
          <p:spPr>
            <a:xfrm>
              <a:off x="7081761" y="4272909"/>
              <a:ext cx="1141917" cy="1141917"/>
            </a:xfrm>
            <a:prstGeom prst="ellipse">
              <a:avLst/>
            </a:prstGeom>
            <a:solidFill>
              <a:schemeClr val="bg2"/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39" name="îśļïďé">
              <a:extLst>
                <a:ext uri="{FF2B5EF4-FFF2-40B4-BE49-F238E27FC236}">
                  <a16:creationId xmlns:a16="http://schemas.microsoft.com/office/drawing/2014/main" id="{A9836A0F-DC48-422D-A3DE-3746E89516E3}"/>
                </a:ext>
              </a:extLst>
            </p:cNvPr>
            <p:cNvSpPr/>
            <p:nvPr/>
          </p:nvSpPr>
          <p:spPr>
            <a:xfrm>
              <a:off x="8097333" y="3253904"/>
              <a:ext cx="1141917" cy="114191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976D1987-C173-4FC4-9942-8648069E2B6C}"/>
                </a:ext>
              </a:extLst>
            </p:cNvPr>
            <p:cNvCxnSpPr>
              <a:cxnSpLocks/>
            </p:cNvCxnSpPr>
            <p:nvPr/>
          </p:nvCxnSpPr>
          <p:spPr>
            <a:xfrm>
              <a:off x="4505212" y="3869830"/>
              <a:ext cx="368395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  <a:alpha val="42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27911653-4C0C-422F-8C09-30A6AE38F164}"/>
                </a:ext>
              </a:extLst>
            </p:cNvPr>
            <p:cNvCxnSpPr>
              <a:cxnSpLocks/>
            </p:cNvCxnSpPr>
            <p:nvPr/>
          </p:nvCxnSpPr>
          <p:spPr>
            <a:xfrm>
              <a:off x="3798554" y="4909946"/>
              <a:ext cx="329692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  <a:alpha val="42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išļîḍe">
              <a:extLst>
                <a:ext uri="{FF2B5EF4-FFF2-40B4-BE49-F238E27FC236}">
                  <a16:creationId xmlns:a16="http://schemas.microsoft.com/office/drawing/2014/main" id="{2499939A-900A-4138-8197-5DEB098C9FFF}"/>
                </a:ext>
              </a:extLst>
            </p:cNvPr>
            <p:cNvGrpSpPr/>
            <p:nvPr/>
          </p:nvGrpSpPr>
          <p:grpSpPr>
            <a:xfrm>
              <a:off x="8428128" y="3584699"/>
              <a:ext cx="480326" cy="480326"/>
              <a:chOff x="10229849" y="1656006"/>
              <a:chExt cx="763344" cy="763344"/>
            </a:xfrm>
          </p:grpSpPr>
          <p:sp>
            <p:nvSpPr>
              <p:cNvPr id="154" name="îšḷïḍé">
                <a:extLst>
                  <a:ext uri="{FF2B5EF4-FFF2-40B4-BE49-F238E27FC236}">
                    <a16:creationId xmlns:a16="http://schemas.microsoft.com/office/drawing/2014/main" id="{E770885D-2730-4B6C-BF46-5503CD70C837}"/>
                  </a:ext>
                </a:extLst>
              </p:cNvPr>
              <p:cNvSpPr/>
              <p:nvPr/>
            </p:nvSpPr>
            <p:spPr>
              <a:xfrm>
                <a:off x="10229849" y="1656006"/>
                <a:ext cx="763344" cy="763344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5" name="íṩľïḑè">
                <a:extLst>
                  <a:ext uri="{FF2B5EF4-FFF2-40B4-BE49-F238E27FC236}">
                    <a16:creationId xmlns:a16="http://schemas.microsoft.com/office/drawing/2014/main" id="{C7552B2A-2CA4-42E1-885F-A520E58B98DC}"/>
                  </a:ext>
                </a:extLst>
              </p:cNvPr>
              <p:cNvSpPr/>
              <p:nvPr/>
            </p:nvSpPr>
            <p:spPr>
              <a:xfrm>
                <a:off x="10425781" y="1888477"/>
                <a:ext cx="371480" cy="298400"/>
              </a:xfrm>
              <a:custGeom>
                <a:avLst/>
                <a:gdLst>
                  <a:gd name="T0" fmla="*/ 6609 w 6827"/>
                  <a:gd name="T1" fmla="*/ 3778 h 5492"/>
                  <a:gd name="T2" fmla="*/ 5229 w 6827"/>
                  <a:gd name="T3" fmla="*/ 3778 h 5492"/>
                  <a:gd name="T4" fmla="*/ 5229 w 6827"/>
                  <a:gd name="T5" fmla="*/ 2004 h 5492"/>
                  <a:gd name="T6" fmla="*/ 5650 w 6827"/>
                  <a:gd name="T7" fmla="*/ 2004 h 5492"/>
                  <a:gd name="T8" fmla="*/ 5810 w 6827"/>
                  <a:gd name="T9" fmla="*/ 1638 h 5492"/>
                  <a:gd name="T10" fmla="*/ 4372 w 6827"/>
                  <a:gd name="T11" fmla="*/ 92 h 5492"/>
                  <a:gd name="T12" fmla="*/ 4053 w 6827"/>
                  <a:gd name="T13" fmla="*/ 92 h 5492"/>
                  <a:gd name="T14" fmla="*/ 2615 w 6827"/>
                  <a:gd name="T15" fmla="*/ 1638 h 5492"/>
                  <a:gd name="T16" fmla="*/ 2774 w 6827"/>
                  <a:gd name="T17" fmla="*/ 2004 h 5492"/>
                  <a:gd name="T18" fmla="*/ 3195 w 6827"/>
                  <a:gd name="T19" fmla="*/ 2004 h 5492"/>
                  <a:gd name="T20" fmla="*/ 3195 w 6827"/>
                  <a:gd name="T21" fmla="*/ 2499 h 5492"/>
                  <a:gd name="T22" fmla="*/ 1816 w 6827"/>
                  <a:gd name="T23" fmla="*/ 2499 h 5492"/>
                  <a:gd name="T24" fmla="*/ 1598 w 6827"/>
                  <a:gd name="T25" fmla="*/ 2717 h 5492"/>
                  <a:gd name="T26" fmla="*/ 1598 w 6827"/>
                  <a:gd name="T27" fmla="*/ 3778 h 5492"/>
                  <a:gd name="T28" fmla="*/ 218 w 6827"/>
                  <a:gd name="T29" fmla="*/ 3778 h 5492"/>
                  <a:gd name="T30" fmla="*/ 0 w 6827"/>
                  <a:gd name="T31" fmla="*/ 3996 h 5492"/>
                  <a:gd name="T32" fmla="*/ 0 w 6827"/>
                  <a:gd name="T33" fmla="*/ 5274 h 5492"/>
                  <a:gd name="T34" fmla="*/ 218 w 6827"/>
                  <a:gd name="T35" fmla="*/ 5492 h 5492"/>
                  <a:gd name="T36" fmla="*/ 6609 w 6827"/>
                  <a:gd name="T37" fmla="*/ 5492 h 5492"/>
                  <a:gd name="T38" fmla="*/ 6827 w 6827"/>
                  <a:gd name="T39" fmla="*/ 5274 h 5492"/>
                  <a:gd name="T40" fmla="*/ 6827 w 6827"/>
                  <a:gd name="T41" fmla="*/ 3996 h 5492"/>
                  <a:gd name="T42" fmla="*/ 6609 w 6827"/>
                  <a:gd name="T43" fmla="*/ 3778 h 5492"/>
                  <a:gd name="T44" fmla="*/ 3195 w 6827"/>
                  <a:gd name="T45" fmla="*/ 5056 h 5492"/>
                  <a:gd name="T46" fmla="*/ 2033 w 6827"/>
                  <a:gd name="T47" fmla="*/ 5056 h 5492"/>
                  <a:gd name="T48" fmla="*/ 2033 w 6827"/>
                  <a:gd name="T49" fmla="*/ 2935 h 5492"/>
                  <a:gd name="T50" fmla="*/ 3195 w 6827"/>
                  <a:gd name="T51" fmla="*/ 2935 h 5492"/>
                  <a:gd name="T52" fmla="*/ 3195 w 6827"/>
                  <a:gd name="T53" fmla="*/ 5056 h 5492"/>
                  <a:gd name="T54" fmla="*/ 6391 w 6827"/>
                  <a:gd name="T55" fmla="*/ 5056 h 5492"/>
                  <a:gd name="T56" fmla="*/ 5229 w 6827"/>
                  <a:gd name="T57" fmla="*/ 5056 h 5492"/>
                  <a:gd name="T58" fmla="*/ 5229 w 6827"/>
                  <a:gd name="T59" fmla="*/ 4213 h 5492"/>
                  <a:gd name="T60" fmla="*/ 6391 w 6827"/>
                  <a:gd name="T61" fmla="*/ 4213 h 5492"/>
                  <a:gd name="T62" fmla="*/ 6391 w 6827"/>
                  <a:gd name="T63" fmla="*/ 5056 h 5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27" h="5492">
                    <a:moveTo>
                      <a:pt x="6609" y="3778"/>
                    </a:moveTo>
                    <a:lnTo>
                      <a:pt x="5229" y="3778"/>
                    </a:lnTo>
                    <a:lnTo>
                      <a:pt x="5229" y="2004"/>
                    </a:lnTo>
                    <a:lnTo>
                      <a:pt x="5650" y="2004"/>
                    </a:lnTo>
                    <a:cubicBezTo>
                      <a:pt x="5840" y="2004"/>
                      <a:pt x="5939" y="1777"/>
                      <a:pt x="5810" y="1638"/>
                    </a:cubicBezTo>
                    <a:lnTo>
                      <a:pt x="4372" y="92"/>
                    </a:lnTo>
                    <a:cubicBezTo>
                      <a:pt x="4286" y="0"/>
                      <a:pt x="4139" y="0"/>
                      <a:pt x="4053" y="92"/>
                    </a:cubicBezTo>
                    <a:lnTo>
                      <a:pt x="2615" y="1638"/>
                    </a:lnTo>
                    <a:cubicBezTo>
                      <a:pt x="2485" y="1777"/>
                      <a:pt x="2584" y="2004"/>
                      <a:pt x="2774" y="2004"/>
                    </a:cubicBezTo>
                    <a:lnTo>
                      <a:pt x="3195" y="2004"/>
                    </a:lnTo>
                    <a:lnTo>
                      <a:pt x="3195" y="2499"/>
                    </a:lnTo>
                    <a:lnTo>
                      <a:pt x="1816" y="2499"/>
                    </a:lnTo>
                    <a:cubicBezTo>
                      <a:pt x="1695" y="2499"/>
                      <a:pt x="1598" y="2597"/>
                      <a:pt x="1598" y="2717"/>
                    </a:cubicBezTo>
                    <a:lnTo>
                      <a:pt x="1598" y="3778"/>
                    </a:lnTo>
                    <a:lnTo>
                      <a:pt x="218" y="3778"/>
                    </a:lnTo>
                    <a:cubicBezTo>
                      <a:pt x="98" y="3778"/>
                      <a:pt x="0" y="3875"/>
                      <a:pt x="0" y="3996"/>
                    </a:cubicBezTo>
                    <a:lnTo>
                      <a:pt x="0" y="5274"/>
                    </a:lnTo>
                    <a:cubicBezTo>
                      <a:pt x="0" y="5394"/>
                      <a:pt x="98" y="5492"/>
                      <a:pt x="218" y="5492"/>
                    </a:cubicBezTo>
                    <a:lnTo>
                      <a:pt x="6609" y="5492"/>
                    </a:lnTo>
                    <a:cubicBezTo>
                      <a:pt x="6729" y="5492"/>
                      <a:pt x="6827" y="5394"/>
                      <a:pt x="6827" y="5274"/>
                    </a:cubicBezTo>
                    <a:lnTo>
                      <a:pt x="6827" y="3996"/>
                    </a:lnTo>
                    <a:cubicBezTo>
                      <a:pt x="6827" y="3875"/>
                      <a:pt x="6729" y="3778"/>
                      <a:pt x="6609" y="3778"/>
                    </a:cubicBezTo>
                    <a:close/>
                    <a:moveTo>
                      <a:pt x="3195" y="5056"/>
                    </a:moveTo>
                    <a:lnTo>
                      <a:pt x="2033" y="5056"/>
                    </a:lnTo>
                    <a:lnTo>
                      <a:pt x="2033" y="2935"/>
                    </a:lnTo>
                    <a:lnTo>
                      <a:pt x="3195" y="2935"/>
                    </a:lnTo>
                    <a:lnTo>
                      <a:pt x="3195" y="5056"/>
                    </a:lnTo>
                    <a:close/>
                    <a:moveTo>
                      <a:pt x="6391" y="5056"/>
                    </a:moveTo>
                    <a:lnTo>
                      <a:pt x="5229" y="5056"/>
                    </a:lnTo>
                    <a:lnTo>
                      <a:pt x="5229" y="4213"/>
                    </a:lnTo>
                    <a:lnTo>
                      <a:pt x="6391" y="4213"/>
                    </a:lnTo>
                    <a:lnTo>
                      <a:pt x="6391" y="5056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46" name="iṧḷîḑê">
              <a:extLst>
                <a:ext uri="{FF2B5EF4-FFF2-40B4-BE49-F238E27FC236}">
                  <a16:creationId xmlns:a16="http://schemas.microsoft.com/office/drawing/2014/main" id="{E6F0561B-9752-4A94-B3B7-F970D24C58ED}"/>
                </a:ext>
              </a:extLst>
            </p:cNvPr>
            <p:cNvGrpSpPr/>
            <p:nvPr/>
          </p:nvGrpSpPr>
          <p:grpSpPr>
            <a:xfrm>
              <a:off x="7412556" y="4603704"/>
              <a:ext cx="480326" cy="480326"/>
              <a:chOff x="10229849" y="1656006"/>
              <a:chExt cx="763344" cy="763344"/>
            </a:xfrm>
          </p:grpSpPr>
          <p:sp>
            <p:nvSpPr>
              <p:cNvPr id="152" name="ïṣľíḋé">
                <a:extLst>
                  <a:ext uri="{FF2B5EF4-FFF2-40B4-BE49-F238E27FC236}">
                    <a16:creationId xmlns:a16="http://schemas.microsoft.com/office/drawing/2014/main" id="{A0C37160-A26E-4422-818A-5363E9CA73A6}"/>
                  </a:ext>
                </a:extLst>
              </p:cNvPr>
              <p:cNvSpPr/>
              <p:nvPr/>
            </p:nvSpPr>
            <p:spPr>
              <a:xfrm>
                <a:off x="10229849" y="1656006"/>
                <a:ext cx="763344" cy="763344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3" name="îṩ1îḋe">
                <a:extLst>
                  <a:ext uri="{FF2B5EF4-FFF2-40B4-BE49-F238E27FC236}">
                    <a16:creationId xmlns:a16="http://schemas.microsoft.com/office/drawing/2014/main" id="{CC5FE43C-CD8E-43FF-977C-5A904357FAC6}"/>
                  </a:ext>
                </a:extLst>
              </p:cNvPr>
              <p:cNvSpPr/>
              <p:nvPr/>
            </p:nvSpPr>
            <p:spPr>
              <a:xfrm>
                <a:off x="10425781" y="1865594"/>
                <a:ext cx="371480" cy="344166"/>
              </a:xfrm>
              <a:custGeom>
                <a:avLst/>
                <a:gdLst>
                  <a:gd name="connsiteX0" fmla="*/ 445285 w 605804"/>
                  <a:gd name="connsiteY0" fmla="*/ 326174 h 561262"/>
                  <a:gd name="connsiteX1" fmla="*/ 441943 w 605804"/>
                  <a:gd name="connsiteY1" fmla="*/ 329512 h 561262"/>
                  <a:gd name="connsiteX2" fmla="*/ 441943 w 605804"/>
                  <a:gd name="connsiteY2" fmla="*/ 343787 h 561262"/>
                  <a:gd name="connsiteX3" fmla="*/ 419754 w 605804"/>
                  <a:gd name="connsiteY3" fmla="*/ 353799 h 561262"/>
                  <a:gd name="connsiteX4" fmla="*/ 410470 w 605804"/>
                  <a:gd name="connsiteY4" fmla="*/ 376603 h 561262"/>
                  <a:gd name="connsiteX5" fmla="*/ 419290 w 605804"/>
                  <a:gd name="connsiteY5" fmla="*/ 399778 h 561262"/>
                  <a:gd name="connsiteX6" fmla="*/ 447420 w 605804"/>
                  <a:gd name="connsiteY6" fmla="*/ 415352 h 561262"/>
                  <a:gd name="connsiteX7" fmla="*/ 458375 w 605804"/>
                  <a:gd name="connsiteY7" fmla="*/ 422397 h 561262"/>
                  <a:gd name="connsiteX8" fmla="*/ 461532 w 605804"/>
                  <a:gd name="connsiteY8" fmla="*/ 432409 h 561262"/>
                  <a:gd name="connsiteX9" fmla="*/ 458561 w 605804"/>
                  <a:gd name="connsiteY9" fmla="*/ 441493 h 561262"/>
                  <a:gd name="connsiteX10" fmla="*/ 449648 w 605804"/>
                  <a:gd name="connsiteY10" fmla="*/ 444923 h 561262"/>
                  <a:gd name="connsiteX11" fmla="*/ 438136 w 605804"/>
                  <a:gd name="connsiteY11" fmla="*/ 440474 h 561262"/>
                  <a:gd name="connsiteX12" fmla="*/ 433773 w 605804"/>
                  <a:gd name="connsiteY12" fmla="*/ 429350 h 561262"/>
                  <a:gd name="connsiteX13" fmla="*/ 429966 w 605804"/>
                  <a:gd name="connsiteY13" fmla="*/ 426012 h 561262"/>
                  <a:gd name="connsiteX14" fmla="*/ 410377 w 605804"/>
                  <a:gd name="connsiteY14" fmla="*/ 426383 h 561262"/>
                  <a:gd name="connsiteX15" fmla="*/ 406571 w 605804"/>
                  <a:gd name="connsiteY15" fmla="*/ 430369 h 561262"/>
                  <a:gd name="connsiteX16" fmla="*/ 416690 w 605804"/>
                  <a:gd name="connsiteY16" fmla="*/ 454471 h 561262"/>
                  <a:gd name="connsiteX17" fmla="*/ 441943 w 605804"/>
                  <a:gd name="connsiteY17" fmla="*/ 465317 h 561262"/>
                  <a:gd name="connsiteX18" fmla="*/ 441943 w 605804"/>
                  <a:gd name="connsiteY18" fmla="*/ 478666 h 561262"/>
                  <a:gd name="connsiteX19" fmla="*/ 445285 w 605804"/>
                  <a:gd name="connsiteY19" fmla="*/ 482003 h 561262"/>
                  <a:gd name="connsiteX20" fmla="*/ 457261 w 605804"/>
                  <a:gd name="connsiteY20" fmla="*/ 482003 h 561262"/>
                  <a:gd name="connsiteX21" fmla="*/ 460603 w 605804"/>
                  <a:gd name="connsiteY21" fmla="*/ 478666 h 561262"/>
                  <a:gd name="connsiteX22" fmla="*/ 460603 w 605804"/>
                  <a:gd name="connsiteY22" fmla="*/ 464854 h 561262"/>
                  <a:gd name="connsiteX23" fmla="*/ 480471 w 605804"/>
                  <a:gd name="connsiteY23" fmla="*/ 455213 h 561262"/>
                  <a:gd name="connsiteX24" fmla="*/ 489477 w 605804"/>
                  <a:gd name="connsiteY24" fmla="*/ 432316 h 561262"/>
                  <a:gd name="connsiteX25" fmla="*/ 480564 w 605804"/>
                  <a:gd name="connsiteY25" fmla="*/ 409326 h 561262"/>
                  <a:gd name="connsiteX26" fmla="*/ 452619 w 605804"/>
                  <a:gd name="connsiteY26" fmla="*/ 393104 h 561262"/>
                  <a:gd name="connsiteX27" fmla="*/ 441479 w 605804"/>
                  <a:gd name="connsiteY27" fmla="*/ 385966 h 561262"/>
                  <a:gd name="connsiteX28" fmla="*/ 438229 w 605804"/>
                  <a:gd name="connsiteY28" fmla="*/ 376789 h 561262"/>
                  <a:gd name="connsiteX29" fmla="*/ 441107 w 605804"/>
                  <a:gd name="connsiteY29" fmla="*/ 367704 h 561262"/>
                  <a:gd name="connsiteX30" fmla="*/ 449741 w 605804"/>
                  <a:gd name="connsiteY30" fmla="*/ 364089 h 561262"/>
                  <a:gd name="connsiteX31" fmla="*/ 458932 w 605804"/>
                  <a:gd name="connsiteY31" fmla="*/ 368446 h 561262"/>
                  <a:gd name="connsiteX32" fmla="*/ 462275 w 605804"/>
                  <a:gd name="connsiteY32" fmla="*/ 378272 h 561262"/>
                  <a:gd name="connsiteX33" fmla="*/ 466081 w 605804"/>
                  <a:gd name="connsiteY33" fmla="*/ 381609 h 561262"/>
                  <a:gd name="connsiteX34" fmla="*/ 485763 w 605804"/>
                  <a:gd name="connsiteY34" fmla="*/ 381424 h 561262"/>
                  <a:gd name="connsiteX35" fmla="*/ 489569 w 605804"/>
                  <a:gd name="connsiteY35" fmla="*/ 377438 h 561262"/>
                  <a:gd name="connsiteX36" fmla="*/ 481307 w 605804"/>
                  <a:gd name="connsiteY36" fmla="*/ 355931 h 561262"/>
                  <a:gd name="connsiteX37" fmla="*/ 460603 w 605804"/>
                  <a:gd name="connsiteY37" fmla="*/ 344344 h 561262"/>
                  <a:gd name="connsiteX38" fmla="*/ 460603 w 605804"/>
                  <a:gd name="connsiteY38" fmla="*/ 329512 h 561262"/>
                  <a:gd name="connsiteX39" fmla="*/ 457261 w 605804"/>
                  <a:gd name="connsiteY39" fmla="*/ 326174 h 561262"/>
                  <a:gd name="connsiteX40" fmla="*/ 434887 w 605804"/>
                  <a:gd name="connsiteY40" fmla="*/ 246823 h 561262"/>
                  <a:gd name="connsiteX41" fmla="*/ 461718 w 605804"/>
                  <a:gd name="connsiteY41" fmla="*/ 246823 h 561262"/>
                  <a:gd name="connsiteX42" fmla="*/ 461718 w 605804"/>
                  <a:gd name="connsiteY42" fmla="*/ 278063 h 561262"/>
                  <a:gd name="connsiteX43" fmla="*/ 574517 w 605804"/>
                  <a:gd name="connsiteY43" fmla="*/ 390694 h 561262"/>
                  <a:gd name="connsiteX44" fmla="*/ 605804 w 605804"/>
                  <a:gd name="connsiteY44" fmla="*/ 390694 h 561262"/>
                  <a:gd name="connsiteX45" fmla="*/ 605804 w 605804"/>
                  <a:gd name="connsiteY45" fmla="*/ 417391 h 561262"/>
                  <a:gd name="connsiteX46" fmla="*/ 574517 w 605804"/>
                  <a:gd name="connsiteY46" fmla="*/ 417391 h 561262"/>
                  <a:gd name="connsiteX47" fmla="*/ 461718 w 605804"/>
                  <a:gd name="connsiteY47" fmla="*/ 529929 h 561262"/>
                  <a:gd name="connsiteX48" fmla="*/ 461718 w 605804"/>
                  <a:gd name="connsiteY48" fmla="*/ 561262 h 561262"/>
                  <a:gd name="connsiteX49" fmla="*/ 434887 w 605804"/>
                  <a:gd name="connsiteY49" fmla="*/ 561262 h 561262"/>
                  <a:gd name="connsiteX50" fmla="*/ 434887 w 605804"/>
                  <a:gd name="connsiteY50" fmla="*/ 530115 h 561262"/>
                  <a:gd name="connsiteX51" fmla="*/ 322087 w 605804"/>
                  <a:gd name="connsiteY51" fmla="*/ 417484 h 561262"/>
                  <a:gd name="connsiteX52" fmla="*/ 290800 w 605804"/>
                  <a:gd name="connsiteY52" fmla="*/ 417484 h 561262"/>
                  <a:gd name="connsiteX53" fmla="*/ 290800 w 605804"/>
                  <a:gd name="connsiteY53" fmla="*/ 390694 h 561262"/>
                  <a:gd name="connsiteX54" fmla="*/ 322087 w 605804"/>
                  <a:gd name="connsiteY54" fmla="*/ 390694 h 561262"/>
                  <a:gd name="connsiteX55" fmla="*/ 434887 w 605804"/>
                  <a:gd name="connsiteY55" fmla="*/ 278063 h 561262"/>
                  <a:gd name="connsiteX56" fmla="*/ 229238 w 605804"/>
                  <a:gd name="connsiteY56" fmla="*/ 401 h 561262"/>
                  <a:gd name="connsiteX57" fmla="*/ 284946 w 605804"/>
                  <a:gd name="connsiteY57" fmla="*/ 12174 h 561262"/>
                  <a:gd name="connsiteX58" fmla="*/ 312057 w 605804"/>
                  <a:gd name="connsiteY58" fmla="*/ 37295 h 561262"/>
                  <a:gd name="connsiteX59" fmla="*/ 341954 w 605804"/>
                  <a:gd name="connsiteY59" fmla="*/ 131662 h 561262"/>
                  <a:gd name="connsiteX60" fmla="*/ 339911 w 605804"/>
                  <a:gd name="connsiteY60" fmla="*/ 140098 h 561262"/>
                  <a:gd name="connsiteX61" fmla="*/ 347896 w 605804"/>
                  <a:gd name="connsiteY61" fmla="*/ 179773 h 561262"/>
                  <a:gd name="connsiteX62" fmla="*/ 328677 w 605804"/>
                  <a:gd name="connsiteY62" fmla="*/ 213144 h 561262"/>
                  <a:gd name="connsiteX63" fmla="*/ 315214 w 605804"/>
                  <a:gd name="connsiteY63" fmla="*/ 249945 h 561262"/>
                  <a:gd name="connsiteX64" fmla="*/ 315214 w 605804"/>
                  <a:gd name="connsiteY64" fmla="*/ 295831 h 561262"/>
                  <a:gd name="connsiteX65" fmla="*/ 317628 w 605804"/>
                  <a:gd name="connsiteY65" fmla="*/ 299632 h 561262"/>
                  <a:gd name="connsiteX66" fmla="*/ 334712 w 605804"/>
                  <a:gd name="connsiteY66" fmla="*/ 308438 h 561262"/>
                  <a:gd name="connsiteX67" fmla="*/ 303794 w 605804"/>
                  <a:gd name="connsiteY67" fmla="*/ 368877 h 561262"/>
                  <a:gd name="connsiteX68" fmla="*/ 290795 w 605804"/>
                  <a:gd name="connsiteY68" fmla="*/ 368877 h 561262"/>
                  <a:gd name="connsiteX69" fmla="*/ 268976 w 605804"/>
                  <a:gd name="connsiteY69" fmla="*/ 390662 h 561262"/>
                  <a:gd name="connsiteX70" fmla="*/ 268976 w 605804"/>
                  <a:gd name="connsiteY70" fmla="*/ 417359 h 561262"/>
                  <a:gd name="connsiteX71" fmla="*/ 290795 w 605804"/>
                  <a:gd name="connsiteY71" fmla="*/ 439050 h 561262"/>
                  <a:gd name="connsiteX72" fmla="*/ 303794 w 605804"/>
                  <a:gd name="connsiteY72" fmla="*/ 439050 h 561262"/>
                  <a:gd name="connsiteX73" fmla="*/ 328398 w 605804"/>
                  <a:gd name="connsiteY73" fmla="*/ 491332 h 561262"/>
                  <a:gd name="connsiteX74" fmla="*/ 267769 w 605804"/>
                  <a:gd name="connsiteY74" fmla="*/ 491332 h 561262"/>
                  <a:gd name="connsiteX75" fmla="*/ 205655 w 605804"/>
                  <a:gd name="connsiteY75" fmla="*/ 491332 h 561262"/>
                  <a:gd name="connsiteX76" fmla="*/ 0 w 605804"/>
                  <a:gd name="connsiteY76" fmla="*/ 491332 h 561262"/>
                  <a:gd name="connsiteX77" fmla="*/ 0 w 605804"/>
                  <a:gd name="connsiteY77" fmla="*/ 424775 h 561262"/>
                  <a:gd name="connsiteX78" fmla="*/ 16991 w 605804"/>
                  <a:gd name="connsiteY78" fmla="*/ 388529 h 561262"/>
                  <a:gd name="connsiteX79" fmla="*/ 155704 w 605804"/>
                  <a:gd name="connsiteY79" fmla="*/ 299632 h 561262"/>
                  <a:gd name="connsiteX80" fmla="*/ 157839 w 605804"/>
                  <a:gd name="connsiteY80" fmla="*/ 295831 h 561262"/>
                  <a:gd name="connsiteX81" fmla="*/ 157839 w 605804"/>
                  <a:gd name="connsiteY81" fmla="*/ 249945 h 561262"/>
                  <a:gd name="connsiteX82" fmla="*/ 144376 w 605804"/>
                  <a:gd name="connsiteY82" fmla="*/ 213144 h 561262"/>
                  <a:gd name="connsiteX83" fmla="*/ 125157 w 605804"/>
                  <a:gd name="connsiteY83" fmla="*/ 179773 h 561262"/>
                  <a:gd name="connsiteX84" fmla="*/ 132678 w 605804"/>
                  <a:gd name="connsiteY84" fmla="*/ 140098 h 561262"/>
                  <a:gd name="connsiteX85" fmla="*/ 130728 w 605804"/>
                  <a:gd name="connsiteY85" fmla="*/ 131662 h 561262"/>
                  <a:gd name="connsiteX86" fmla="*/ 130449 w 605804"/>
                  <a:gd name="connsiteY86" fmla="*/ 85313 h 561262"/>
                  <a:gd name="connsiteX87" fmla="*/ 157561 w 605804"/>
                  <a:gd name="connsiteY87" fmla="*/ 37852 h 561262"/>
                  <a:gd name="connsiteX88" fmla="*/ 182722 w 605804"/>
                  <a:gd name="connsiteY88" fmla="*/ 17087 h 561262"/>
                  <a:gd name="connsiteX89" fmla="*/ 207141 w 605804"/>
                  <a:gd name="connsiteY89" fmla="*/ 4665 h 561262"/>
                  <a:gd name="connsiteX90" fmla="*/ 229238 w 605804"/>
                  <a:gd name="connsiteY90" fmla="*/ 401 h 56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5804" h="561262">
                    <a:moveTo>
                      <a:pt x="445285" y="326174"/>
                    </a:moveTo>
                    <a:cubicBezTo>
                      <a:pt x="443428" y="326174"/>
                      <a:pt x="441943" y="327658"/>
                      <a:pt x="441943" y="329512"/>
                    </a:cubicBezTo>
                    <a:lnTo>
                      <a:pt x="441943" y="343787"/>
                    </a:lnTo>
                    <a:cubicBezTo>
                      <a:pt x="432752" y="345085"/>
                      <a:pt x="425510" y="348422"/>
                      <a:pt x="419754" y="353799"/>
                    </a:cubicBezTo>
                    <a:cubicBezTo>
                      <a:pt x="413627" y="359732"/>
                      <a:pt x="410470" y="367333"/>
                      <a:pt x="410470" y="376603"/>
                    </a:cubicBezTo>
                    <a:cubicBezTo>
                      <a:pt x="410470" y="386800"/>
                      <a:pt x="413441" y="394494"/>
                      <a:pt x="419290" y="399778"/>
                    </a:cubicBezTo>
                    <a:cubicBezTo>
                      <a:pt x="425139" y="405155"/>
                      <a:pt x="434516" y="410346"/>
                      <a:pt x="447420" y="415352"/>
                    </a:cubicBezTo>
                    <a:cubicBezTo>
                      <a:pt x="452619" y="417762"/>
                      <a:pt x="456333" y="420080"/>
                      <a:pt x="458375" y="422397"/>
                    </a:cubicBezTo>
                    <a:cubicBezTo>
                      <a:pt x="460511" y="424807"/>
                      <a:pt x="461532" y="428145"/>
                      <a:pt x="461532" y="432409"/>
                    </a:cubicBezTo>
                    <a:cubicBezTo>
                      <a:pt x="461532" y="436117"/>
                      <a:pt x="460511" y="439083"/>
                      <a:pt x="458561" y="441493"/>
                    </a:cubicBezTo>
                    <a:cubicBezTo>
                      <a:pt x="456519" y="443811"/>
                      <a:pt x="453548" y="444923"/>
                      <a:pt x="449648" y="444923"/>
                    </a:cubicBezTo>
                    <a:cubicBezTo>
                      <a:pt x="444914" y="444923"/>
                      <a:pt x="441107" y="443440"/>
                      <a:pt x="438136" y="440474"/>
                    </a:cubicBezTo>
                    <a:cubicBezTo>
                      <a:pt x="435630" y="438156"/>
                      <a:pt x="434237" y="434263"/>
                      <a:pt x="433773" y="429350"/>
                    </a:cubicBezTo>
                    <a:cubicBezTo>
                      <a:pt x="433680" y="427403"/>
                      <a:pt x="431916" y="426012"/>
                      <a:pt x="429966" y="426012"/>
                    </a:cubicBezTo>
                    <a:lnTo>
                      <a:pt x="410377" y="426383"/>
                    </a:lnTo>
                    <a:cubicBezTo>
                      <a:pt x="408242" y="426383"/>
                      <a:pt x="406385" y="428237"/>
                      <a:pt x="406571" y="430369"/>
                    </a:cubicBezTo>
                    <a:cubicBezTo>
                      <a:pt x="407035" y="440752"/>
                      <a:pt x="410470" y="448724"/>
                      <a:pt x="416690" y="454471"/>
                    </a:cubicBezTo>
                    <a:cubicBezTo>
                      <a:pt x="423375" y="460497"/>
                      <a:pt x="431916" y="464112"/>
                      <a:pt x="441943" y="465317"/>
                    </a:cubicBezTo>
                    <a:lnTo>
                      <a:pt x="441943" y="478666"/>
                    </a:lnTo>
                    <a:cubicBezTo>
                      <a:pt x="441943" y="480520"/>
                      <a:pt x="443428" y="482003"/>
                      <a:pt x="445285" y="482003"/>
                    </a:cubicBezTo>
                    <a:lnTo>
                      <a:pt x="457261" y="482003"/>
                    </a:lnTo>
                    <a:cubicBezTo>
                      <a:pt x="459118" y="482003"/>
                      <a:pt x="460603" y="480520"/>
                      <a:pt x="460603" y="478666"/>
                    </a:cubicBezTo>
                    <a:lnTo>
                      <a:pt x="460603" y="464854"/>
                    </a:lnTo>
                    <a:cubicBezTo>
                      <a:pt x="468773" y="463371"/>
                      <a:pt x="475365" y="460126"/>
                      <a:pt x="480471" y="455213"/>
                    </a:cubicBezTo>
                    <a:cubicBezTo>
                      <a:pt x="486506" y="449466"/>
                      <a:pt x="489477" y="441864"/>
                      <a:pt x="489477" y="432316"/>
                    </a:cubicBezTo>
                    <a:cubicBezTo>
                      <a:pt x="489477" y="422397"/>
                      <a:pt x="486506" y="414610"/>
                      <a:pt x="480564" y="409326"/>
                    </a:cubicBezTo>
                    <a:cubicBezTo>
                      <a:pt x="474622" y="403857"/>
                      <a:pt x="465245" y="398573"/>
                      <a:pt x="452619" y="393104"/>
                    </a:cubicBezTo>
                    <a:cubicBezTo>
                      <a:pt x="447142" y="390694"/>
                      <a:pt x="443428" y="388283"/>
                      <a:pt x="441479" y="385966"/>
                    </a:cubicBezTo>
                    <a:cubicBezTo>
                      <a:pt x="439436" y="383648"/>
                      <a:pt x="438508" y="380682"/>
                      <a:pt x="438229" y="376789"/>
                    </a:cubicBezTo>
                    <a:cubicBezTo>
                      <a:pt x="438229" y="373081"/>
                      <a:pt x="439250" y="370022"/>
                      <a:pt x="441107" y="367704"/>
                    </a:cubicBezTo>
                    <a:cubicBezTo>
                      <a:pt x="442964" y="365294"/>
                      <a:pt x="445935" y="364089"/>
                      <a:pt x="449741" y="364089"/>
                    </a:cubicBezTo>
                    <a:cubicBezTo>
                      <a:pt x="453548" y="364089"/>
                      <a:pt x="456519" y="365479"/>
                      <a:pt x="458932" y="368446"/>
                    </a:cubicBezTo>
                    <a:cubicBezTo>
                      <a:pt x="460789" y="370763"/>
                      <a:pt x="461903" y="374008"/>
                      <a:pt x="462275" y="378272"/>
                    </a:cubicBezTo>
                    <a:cubicBezTo>
                      <a:pt x="462367" y="380311"/>
                      <a:pt x="464131" y="381609"/>
                      <a:pt x="466081" y="381609"/>
                    </a:cubicBezTo>
                    <a:lnTo>
                      <a:pt x="485763" y="381424"/>
                    </a:lnTo>
                    <a:cubicBezTo>
                      <a:pt x="487991" y="381424"/>
                      <a:pt x="489755" y="379570"/>
                      <a:pt x="489569" y="377438"/>
                    </a:cubicBezTo>
                    <a:cubicBezTo>
                      <a:pt x="489105" y="368909"/>
                      <a:pt x="486227" y="361771"/>
                      <a:pt x="481307" y="355931"/>
                    </a:cubicBezTo>
                    <a:cubicBezTo>
                      <a:pt x="476108" y="349906"/>
                      <a:pt x="469145" y="346012"/>
                      <a:pt x="460603" y="344344"/>
                    </a:cubicBezTo>
                    <a:lnTo>
                      <a:pt x="460603" y="329512"/>
                    </a:lnTo>
                    <a:cubicBezTo>
                      <a:pt x="460603" y="327658"/>
                      <a:pt x="459118" y="326174"/>
                      <a:pt x="457261" y="326174"/>
                    </a:cubicBezTo>
                    <a:close/>
                    <a:moveTo>
                      <a:pt x="434887" y="246823"/>
                    </a:moveTo>
                    <a:lnTo>
                      <a:pt x="461718" y="246823"/>
                    </a:lnTo>
                    <a:lnTo>
                      <a:pt x="461718" y="278063"/>
                    </a:lnTo>
                    <a:cubicBezTo>
                      <a:pt x="521042" y="284367"/>
                      <a:pt x="568204" y="331458"/>
                      <a:pt x="574517" y="390694"/>
                    </a:cubicBezTo>
                    <a:lnTo>
                      <a:pt x="605804" y="390694"/>
                    </a:lnTo>
                    <a:lnTo>
                      <a:pt x="605804" y="417391"/>
                    </a:lnTo>
                    <a:lnTo>
                      <a:pt x="574517" y="417391"/>
                    </a:lnTo>
                    <a:cubicBezTo>
                      <a:pt x="568204" y="476534"/>
                      <a:pt x="521042" y="523626"/>
                      <a:pt x="461718" y="529929"/>
                    </a:cubicBezTo>
                    <a:lnTo>
                      <a:pt x="461718" y="561262"/>
                    </a:lnTo>
                    <a:lnTo>
                      <a:pt x="434887" y="561262"/>
                    </a:lnTo>
                    <a:lnTo>
                      <a:pt x="434887" y="530115"/>
                    </a:lnTo>
                    <a:cubicBezTo>
                      <a:pt x="375563" y="523811"/>
                      <a:pt x="328400" y="476719"/>
                      <a:pt x="322087" y="417484"/>
                    </a:cubicBezTo>
                    <a:lnTo>
                      <a:pt x="290800" y="417484"/>
                    </a:lnTo>
                    <a:lnTo>
                      <a:pt x="290800" y="390694"/>
                    </a:lnTo>
                    <a:lnTo>
                      <a:pt x="322087" y="390694"/>
                    </a:lnTo>
                    <a:cubicBezTo>
                      <a:pt x="328400" y="331458"/>
                      <a:pt x="375563" y="284367"/>
                      <a:pt x="434887" y="278063"/>
                    </a:cubicBezTo>
                    <a:close/>
                    <a:moveTo>
                      <a:pt x="229238" y="401"/>
                    </a:moveTo>
                    <a:cubicBezTo>
                      <a:pt x="253564" y="-1638"/>
                      <a:pt x="271855" y="4387"/>
                      <a:pt x="284946" y="12174"/>
                    </a:cubicBezTo>
                    <a:cubicBezTo>
                      <a:pt x="304629" y="22927"/>
                      <a:pt x="312057" y="37295"/>
                      <a:pt x="312057" y="37295"/>
                    </a:cubicBezTo>
                    <a:cubicBezTo>
                      <a:pt x="312057" y="37295"/>
                      <a:pt x="357180" y="40447"/>
                      <a:pt x="341954" y="131662"/>
                    </a:cubicBezTo>
                    <a:cubicBezTo>
                      <a:pt x="341396" y="134443"/>
                      <a:pt x="340654" y="137224"/>
                      <a:pt x="339911" y="140098"/>
                    </a:cubicBezTo>
                    <a:cubicBezTo>
                      <a:pt x="348453" y="140098"/>
                      <a:pt x="357273" y="146772"/>
                      <a:pt x="347896" y="179773"/>
                    </a:cubicBezTo>
                    <a:cubicBezTo>
                      <a:pt x="340561" y="205450"/>
                      <a:pt x="333876" y="212773"/>
                      <a:pt x="328677" y="213144"/>
                    </a:cubicBezTo>
                    <a:cubicBezTo>
                      <a:pt x="326820" y="224917"/>
                      <a:pt x="322270" y="237709"/>
                      <a:pt x="315214" y="249945"/>
                    </a:cubicBezTo>
                    <a:lnTo>
                      <a:pt x="315214" y="295831"/>
                    </a:lnTo>
                    <a:cubicBezTo>
                      <a:pt x="315214" y="297407"/>
                      <a:pt x="316142" y="298890"/>
                      <a:pt x="317628" y="299632"/>
                    </a:cubicBezTo>
                    <a:cubicBezTo>
                      <a:pt x="320785" y="301115"/>
                      <a:pt x="326727" y="304267"/>
                      <a:pt x="334712" y="308438"/>
                    </a:cubicBezTo>
                    <a:cubicBezTo>
                      <a:pt x="320135" y="325773"/>
                      <a:pt x="309364" y="346259"/>
                      <a:pt x="303794" y="368877"/>
                    </a:cubicBezTo>
                    <a:lnTo>
                      <a:pt x="290795" y="368877"/>
                    </a:lnTo>
                    <a:cubicBezTo>
                      <a:pt x="278818" y="368877"/>
                      <a:pt x="268976" y="378611"/>
                      <a:pt x="268976" y="390662"/>
                    </a:cubicBezTo>
                    <a:lnTo>
                      <a:pt x="268976" y="417359"/>
                    </a:lnTo>
                    <a:cubicBezTo>
                      <a:pt x="268976" y="429317"/>
                      <a:pt x="278818" y="439050"/>
                      <a:pt x="290795" y="439050"/>
                    </a:cubicBezTo>
                    <a:lnTo>
                      <a:pt x="303794" y="439050"/>
                    </a:lnTo>
                    <a:cubicBezTo>
                      <a:pt x="308529" y="458239"/>
                      <a:pt x="317071" y="475944"/>
                      <a:pt x="328398" y="491332"/>
                    </a:cubicBezTo>
                    <a:lnTo>
                      <a:pt x="267769" y="491332"/>
                    </a:lnTo>
                    <a:lnTo>
                      <a:pt x="205655" y="491332"/>
                    </a:lnTo>
                    <a:lnTo>
                      <a:pt x="0" y="491332"/>
                    </a:lnTo>
                    <a:lnTo>
                      <a:pt x="0" y="424775"/>
                    </a:lnTo>
                    <a:cubicBezTo>
                      <a:pt x="0" y="410777"/>
                      <a:pt x="6221" y="397429"/>
                      <a:pt x="16991" y="388529"/>
                    </a:cubicBezTo>
                    <a:cubicBezTo>
                      <a:pt x="77341" y="338936"/>
                      <a:pt x="142519" y="306121"/>
                      <a:pt x="155704" y="299632"/>
                    </a:cubicBezTo>
                    <a:cubicBezTo>
                      <a:pt x="157189" y="299076"/>
                      <a:pt x="158211" y="297407"/>
                      <a:pt x="157839" y="295831"/>
                    </a:cubicBezTo>
                    <a:lnTo>
                      <a:pt x="157839" y="249945"/>
                    </a:lnTo>
                    <a:cubicBezTo>
                      <a:pt x="150690" y="237709"/>
                      <a:pt x="146233" y="224731"/>
                      <a:pt x="144376" y="213144"/>
                    </a:cubicBezTo>
                    <a:cubicBezTo>
                      <a:pt x="139270" y="212773"/>
                      <a:pt x="132492" y="205450"/>
                      <a:pt x="125157" y="179773"/>
                    </a:cubicBezTo>
                    <a:cubicBezTo>
                      <a:pt x="115965" y="147236"/>
                      <a:pt x="124322" y="140376"/>
                      <a:pt x="132678" y="140098"/>
                    </a:cubicBezTo>
                    <a:cubicBezTo>
                      <a:pt x="131935" y="137224"/>
                      <a:pt x="131192" y="134536"/>
                      <a:pt x="130728" y="131662"/>
                    </a:cubicBezTo>
                    <a:cubicBezTo>
                      <a:pt x="127478" y="115255"/>
                      <a:pt x="126643" y="100052"/>
                      <a:pt x="130449" y="85313"/>
                    </a:cubicBezTo>
                    <a:cubicBezTo>
                      <a:pt x="135092" y="65661"/>
                      <a:pt x="145676" y="49995"/>
                      <a:pt x="157561" y="37852"/>
                    </a:cubicBezTo>
                    <a:cubicBezTo>
                      <a:pt x="165174" y="29879"/>
                      <a:pt x="173716" y="22834"/>
                      <a:pt x="182722" y="17087"/>
                    </a:cubicBezTo>
                    <a:cubicBezTo>
                      <a:pt x="190150" y="12081"/>
                      <a:pt x="198227" y="7632"/>
                      <a:pt x="207141" y="4665"/>
                    </a:cubicBezTo>
                    <a:cubicBezTo>
                      <a:pt x="214011" y="2255"/>
                      <a:pt x="221439" y="772"/>
                      <a:pt x="229238" y="40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475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0" name="ísľîḓê">
              <a:extLst>
                <a:ext uri="{FF2B5EF4-FFF2-40B4-BE49-F238E27FC236}">
                  <a16:creationId xmlns:a16="http://schemas.microsoft.com/office/drawing/2014/main" id="{D0CE5022-29FB-4D0C-AFAF-D747820CB0CA}"/>
                </a:ext>
              </a:extLst>
            </p:cNvPr>
            <p:cNvSpPr/>
            <p:nvPr/>
          </p:nvSpPr>
          <p:spPr>
            <a:xfrm>
              <a:off x="6396984" y="5622709"/>
              <a:ext cx="480326" cy="48032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5BDF1E0-FB9C-4A85-A4FD-85435CD9D5E3}"/>
              </a:ext>
            </a:extLst>
          </p:cNvPr>
          <p:cNvSpPr/>
          <p:nvPr/>
        </p:nvSpPr>
        <p:spPr>
          <a:xfrm>
            <a:off x="-3039526" y="4717889"/>
            <a:ext cx="13436961" cy="4529767"/>
          </a:xfrm>
          <a:custGeom>
            <a:avLst/>
            <a:gdLst>
              <a:gd name="connsiteX0" fmla="*/ 202350 w 13397803"/>
              <a:gd name="connsiteY0" fmla="*/ 621937 h 4705531"/>
              <a:gd name="connsiteX1" fmla="*/ 1382221 w 13397803"/>
              <a:gd name="connsiteY1" fmla="*/ 2505 h 4705531"/>
              <a:gd name="connsiteX2" fmla="*/ 2798066 w 13397803"/>
              <a:gd name="connsiteY2" fmla="*/ 444956 h 4705531"/>
              <a:gd name="connsiteX3" fmla="*/ 3623976 w 13397803"/>
              <a:gd name="connsiteY3" fmla="*/ 1418350 h 4705531"/>
              <a:gd name="connsiteX4" fmla="*/ 5393783 w 13397803"/>
              <a:gd name="connsiteY4" fmla="*/ 1241369 h 4705531"/>
              <a:gd name="connsiteX5" fmla="*/ 7045602 w 13397803"/>
              <a:gd name="connsiteY5" fmla="*/ 1624827 h 4705531"/>
              <a:gd name="connsiteX6" fmla="*/ 8490944 w 13397803"/>
              <a:gd name="connsiteY6" fmla="*/ 2303253 h 4705531"/>
              <a:gd name="connsiteX7" fmla="*/ 11027666 w 13397803"/>
              <a:gd name="connsiteY7" fmla="*/ 2155769 h 4705531"/>
              <a:gd name="connsiteX8" fmla="*/ 13357912 w 13397803"/>
              <a:gd name="connsiteY8" fmla="*/ 2716208 h 4705531"/>
              <a:gd name="connsiteX9" fmla="*/ 9021886 w 13397803"/>
              <a:gd name="connsiteY9" fmla="*/ 4279537 h 4705531"/>
              <a:gd name="connsiteX10" fmla="*/ 3299512 w 13397803"/>
              <a:gd name="connsiteY10" fmla="*/ 4662995 h 4705531"/>
              <a:gd name="connsiteX11" fmla="*/ 320337 w 13397803"/>
              <a:gd name="connsiteY11" fmla="*/ 3483124 h 4705531"/>
              <a:gd name="connsiteX12" fmla="*/ 202350 w 13397803"/>
              <a:gd name="connsiteY12" fmla="*/ 621937 h 4705531"/>
              <a:gd name="connsiteX0" fmla="*/ 202350 w 13397803"/>
              <a:gd name="connsiteY0" fmla="*/ 661774 h 4745368"/>
              <a:gd name="connsiteX1" fmla="*/ 1382221 w 13397803"/>
              <a:gd name="connsiteY1" fmla="*/ 42342 h 4745368"/>
              <a:gd name="connsiteX2" fmla="*/ 3623976 w 13397803"/>
              <a:gd name="connsiteY2" fmla="*/ 1458187 h 4745368"/>
              <a:gd name="connsiteX3" fmla="*/ 5393783 w 13397803"/>
              <a:gd name="connsiteY3" fmla="*/ 1281206 h 4745368"/>
              <a:gd name="connsiteX4" fmla="*/ 7045602 w 13397803"/>
              <a:gd name="connsiteY4" fmla="*/ 1664664 h 4745368"/>
              <a:gd name="connsiteX5" fmla="*/ 8490944 w 13397803"/>
              <a:gd name="connsiteY5" fmla="*/ 2343090 h 4745368"/>
              <a:gd name="connsiteX6" fmla="*/ 11027666 w 13397803"/>
              <a:gd name="connsiteY6" fmla="*/ 2195606 h 4745368"/>
              <a:gd name="connsiteX7" fmla="*/ 13357912 w 13397803"/>
              <a:gd name="connsiteY7" fmla="*/ 2756045 h 4745368"/>
              <a:gd name="connsiteX8" fmla="*/ 9021886 w 13397803"/>
              <a:gd name="connsiteY8" fmla="*/ 4319374 h 4745368"/>
              <a:gd name="connsiteX9" fmla="*/ 3299512 w 13397803"/>
              <a:gd name="connsiteY9" fmla="*/ 4702832 h 4745368"/>
              <a:gd name="connsiteX10" fmla="*/ 320337 w 13397803"/>
              <a:gd name="connsiteY10" fmla="*/ 3522961 h 4745368"/>
              <a:gd name="connsiteX11" fmla="*/ 202350 w 13397803"/>
              <a:gd name="connsiteY11" fmla="*/ 661774 h 4745368"/>
              <a:gd name="connsiteX0" fmla="*/ 217976 w 13413429"/>
              <a:gd name="connsiteY0" fmla="*/ 661774 h 4745368"/>
              <a:gd name="connsiteX1" fmla="*/ 1663318 w 13413429"/>
              <a:gd name="connsiteY1" fmla="*/ 42342 h 4745368"/>
              <a:gd name="connsiteX2" fmla="*/ 3639602 w 13413429"/>
              <a:gd name="connsiteY2" fmla="*/ 1458187 h 4745368"/>
              <a:gd name="connsiteX3" fmla="*/ 5409409 w 13413429"/>
              <a:gd name="connsiteY3" fmla="*/ 1281206 h 4745368"/>
              <a:gd name="connsiteX4" fmla="*/ 7061228 w 13413429"/>
              <a:gd name="connsiteY4" fmla="*/ 1664664 h 4745368"/>
              <a:gd name="connsiteX5" fmla="*/ 8506570 w 13413429"/>
              <a:gd name="connsiteY5" fmla="*/ 2343090 h 4745368"/>
              <a:gd name="connsiteX6" fmla="*/ 11043292 w 13413429"/>
              <a:gd name="connsiteY6" fmla="*/ 2195606 h 4745368"/>
              <a:gd name="connsiteX7" fmla="*/ 13373538 w 13413429"/>
              <a:gd name="connsiteY7" fmla="*/ 2756045 h 4745368"/>
              <a:gd name="connsiteX8" fmla="*/ 9037512 w 13413429"/>
              <a:gd name="connsiteY8" fmla="*/ 4319374 h 4745368"/>
              <a:gd name="connsiteX9" fmla="*/ 3315138 w 13413429"/>
              <a:gd name="connsiteY9" fmla="*/ 4702832 h 4745368"/>
              <a:gd name="connsiteX10" fmla="*/ 335963 w 13413429"/>
              <a:gd name="connsiteY10" fmla="*/ 3522961 h 4745368"/>
              <a:gd name="connsiteX11" fmla="*/ 217976 w 13413429"/>
              <a:gd name="connsiteY11" fmla="*/ 661774 h 4745368"/>
              <a:gd name="connsiteX0" fmla="*/ 217976 w 13413429"/>
              <a:gd name="connsiteY0" fmla="*/ 685527 h 4769121"/>
              <a:gd name="connsiteX1" fmla="*/ 1663318 w 13413429"/>
              <a:gd name="connsiteY1" fmla="*/ 66095 h 4769121"/>
              <a:gd name="connsiteX2" fmla="*/ 3639602 w 13413429"/>
              <a:gd name="connsiteY2" fmla="*/ 1481940 h 4769121"/>
              <a:gd name="connsiteX3" fmla="*/ 5409409 w 13413429"/>
              <a:gd name="connsiteY3" fmla="*/ 1304959 h 4769121"/>
              <a:gd name="connsiteX4" fmla="*/ 7061228 w 13413429"/>
              <a:gd name="connsiteY4" fmla="*/ 1688417 h 4769121"/>
              <a:gd name="connsiteX5" fmla="*/ 8506570 w 13413429"/>
              <a:gd name="connsiteY5" fmla="*/ 2366843 h 4769121"/>
              <a:gd name="connsiteX6" fmla="*/ 11043292 w 13413429"/>
              <a:gd name="connsiteY6" fmla="*/ 2219359 h 4769121"/>
              <a:gd name="connsiteX7" fmla="*/ 13373538 w 13413429"/>
              <a:gd name="connsiteY7" fmla="*/ 2779798 h 4769121"/>
              <a:gd name="connsiteX8" fmla="*/ 9037512 w 13413429"/>
              <a:gd name="connsiteY8" fmla="*/ 4343127 h 4769121"/>
              <a:gd name="connsiteX9" fmla="*/ 3315138 w 13413429"/>
              <a:gd name="connsiteY9" fmla="*/ 4726585 h 4769121"/>
              <a:gd name="connsiteX10" fmla="*/ 335963 w 13413429"/>
              <a:gd name="connsiteY10" fmla="*/ 3546714 h 4769121"/>
              <a:gd name="connsiteX11" fmla="*/ 217976 w 13413429"/>
              <a:gd name="connsiteY11" fmla="*/ 685527 h 4769121"/>
              <a:gd name="connsiteX0" fmla="*/ 237820 w 13433273"/>
              <a:gd name="connsiteY0" fmla="*/ 467572 h 4551166"/>
              <a:gd name="connsiteX1" fmla="*/ 2007627 w 13433273"/>
              <a:gd name="connsiteY1" fmla="*/ 113611 h 4551166"/>
              <a:gd name="connsiteX2" fmla="*/ 3659446 w 13433273"/>
              <a:gd name="connsiteY2" fmla="*/ 1263985 h 4551166"/>
              <a:gd name="connsiteX3" fmla="*/ 5429253 w 13433273"/>
              <a:gd name="connsiteY3" fmla="*/ 1087004 h 4551166"/>
              <a:gd name="connsiteX4" fmla="*/ 7081072 w 13433273"/>
              <a:gd name="connsiteY4" fmla="*/ 1470462 h 4551166"/>
              <a:gd name="connsiteX5" fmla="*/ 8526414 w 13433273"/>
              <a:gd name="connsiteY5" fmla="*/ 2148888 h 4551166"/>
              <a:gd name="connsiteX6" fmla="*/ 11063136 w 13433273"/>
              <a:gd name="connsiteY6" fmla="*/ 2001404 h 4551166"/>
              <a:gd name="connsiteX7" fmla="*/ 13393382 w 13433273"/>
              <a:gd name="connsiteY7" fmla="*/ 2561843 h 4551166"/>
              <a:gd name="connsiteX8" fmla="*/ 9057356 w 13433273"/>
              <a:gd name="connsiteY8" fmla="*/ 4125172 h 4551166"/>
              <a:gd name="connsiteX9" fmla="*/ 3334982 w 13433273"/>
              <a:gd name="connsiteY9" fmla="*/ 4508630 h 4551166"/>
              <a:gd name="connsiteX10" fmla="*/ 355807 w 13433273"/>
              <a:gd name="connsiteY10" fmla="*/ 3328759 h 4551166"/>
              <a:gd name="connsiteX11" fmla="*/ 237820 w 13433273"/>
              <a:gd name="connsiteY11" fmla="*/ 467572 h 4551166"/>
              <a:gd name="connsiteX0" fmla="*/ 235986 w 13431439"/>
              <a:gd name="connsiteY0" fmla="*/ 583924 h 4667518"/>
              <a:gd name="connsiteX1" fmla="*/ 1976296 w 13431439"/>
              <a:gd name="connsiteY1" fmla="*/ 82479 h 4667518"/>
              <a:gd name="connsiteX2" fmla="*/ 3657612 w 13431439"/>
              <a:gd name="connsiteY2" fmla="*/ 1380337 h 4667518"/>
              <a:gd name="connsiteX3" fmla="*/ 5427419 w 13431439"/>
              <a:gd name="connsiteY3" fmla="*/ 1203356 h 4667518"/>
              <a:gd name="connsiteX4" fmla="*/ 7079238 w 13431439"/>
              <a:gd name="connsiteY4" fmla="*/ 1586814 h 4667518"/>
              <a:gd name="connsiteX5" fmla="*/ 8524580 w 13431439"/>
              <a:gd name="connsiteY5" fmla="*/ 2265240 h 4667518"/>
              <a:gd name="connsiteX6" fmla="*/ 11061302 w 13431439"/>
              <a:gd name="connsiteY6" fmla="*/ 2117756 h 4667518"/>
              <a:gd name="connsiteX7" fmla="*/ 13391548 w 13431439"/>
              <a:gd name="connsiteY7" fmla="*/ 2678195 h 4667518"/>
              <a:gd name="connsiteX8" fmla="*/ 9055522 w 13431439"/>
              <a:gd name="connsiteY8" fmla="*/ 4241524 h 4667518"/>
              <a:gd name="connsiteX9" fmla="*/ 3333148 w 13431439"/>
              <a:gd name="connsiteY9" fmla="*/ 4624982 h 4667518"/>
              <a:gd name="connsiteX10" fmla="*/ 353973 w 13431439"/>
              <a:gd name="connsiteY10" fmla="*/ 3445111 h 4667518"/>
              <a:gd name="connsiteX11" fmla="*/ 235986 w 13431439"/>
              <a:gd name="connsiteY11" fmla="*/ 583924 h 4667518"/>
              <a:gd name="connsiteX0" fmla="*/ 235986 w 13431439"/>
              <a:gd name="connsiteY0" fmla="*/ 583924 h 4667518"/>
              <a:gd name="connsiteX1" fmla="*/ 1976296 w 13431439"/>
              <a:gd name="connsiteY1" fmla="*/ 82479 h 4667518"/>
              <a:gd name="connsiteX2" fmla="*/ 3657612 w 13431439"/>
              <a:gd name="connsiteY2" fmla="*/ 1380337 h 4667518"/>
              <a:gd name="connsiteX3" fmla="*/ 5427419 w 13431439"/>
              <a:gd name="connsiteY3" fmla="*/ 1203356 h 4667518"/>
              <a:gd name="connsiteX4" fmla="*/ 7079238 w 13431439"/>
              <a:gd name="connsiteY4" fmla="*/ 1586814 h 4667518"/>
              <a:gd name="connsiteX5" fmla="*/ 8524580 w 13431439"/>
              <a:gd name="connsiteY5" fmla="*/ 2265240 h 4667518"/>
              <a:gd name="connsiteX6" fmla="*/ 11061302 w 13431439"/>
              <a:gd name="connsiteY6" fmla="*/ 2117756 h 4667518"/>
              <a:gd name="connsiteX7" fmla="*/ 13391548 w 13431439"/>
              <a:gd name="connsiteY7" fmla="*/ 2678195 h 4667518"/>
              <a:gd name="connsiteX8" fmla="*/ 9055522 w 13431439"/>
              <a:gd name="connsiteY8" fmla="*/ 4241524 h 4667518"/>
              <a:gd name="connsiteX9" fmla="*/ 3333148 w 13431439"/>
              <a:gd name="connsiteY9" fmla="*/ 4624982 h 4667518"/>
              <a:gd name="connsiteX10" fmla="*/ 353973 w 13431439"/>
              <a:gd name="connsiteY10" fmla="*/ 3445111 h 4667518"/>
              <a:gd name="connsiteX11" fmla="*/ 235986 w 13431439"/>
              <a:gd name="connsiteY11" fmla="*/ 583924 h 4667518"/>
              <a:gd name="connsiteX0" fmla="*/ 241508 w 13436961"/>
              <a:gd name="connsiteY0" fmla="*/ 446173 h 4529767"/>
              <a:gd name="connsiteX1" fmla="*/ 2070309 w 13436961"/>
              <a:gd name="connsiteY1" fmla="*/ 121709 h 4529767"/>
              <a:gd name="connsiteX2" fmla="*/ 3663134 w 13436961"/>
              <a:gd name="connsiteY2" fmla="*/ 1242586 h 4529767"/>
              <a:gd name="connsiteX3" fmla="*/ 5432941 w 13436961"/>
              <a:gd name="connsiteY3" fmla="*/ 1065605 h 4529767"/>
              <a:gd name="connsiteX4" fmla="*/ 7084760 w 13436961"/>
              <a:gd name="connsiteY4" fmla="*/ 1449063 h 4529767"/>
              <a:gd name="connsiteX5" fmla="*/ 8530102 w 13436961"/>
              <a:gd name="connsiteY5" fmla="*/ 2127489 h 4529767"/>
              <a:gd name="connsiteX6" fmla="*/ 11066824 w 13436961"/>
              <a:gd name="connsiteY6" fmla="*/ 1980005 h 4529767"/>
              <a:gd name="connsiteX7" fmla="*/ 13397070 w 13436961"/>
              <a:gd name="connsiteY7" fmla="*/ 2540444 h 4529767"/>
              <a:gd name="connsiteX8" fmla="*/ 9061044 w 13436961"/>
              <a:gd name="connsiteY8" fmla="*/ 4103773 h 4529767"/>
              <a:gd name="connsiteX9" fmla="*/ 3338670 w 13436961"/>
              <a:gd name="connsiteY9" fmla="*/ 4487231 h 4529767"/>
              <a:gd name="connsiteX10" fmla="*/ 359495 w 13436961"/>
              <a:gd name="connsiteY10" fmla="*/ 3307360 h 4529767"/>
              <a:gd name="connsiteX11" fmla="*/ 241508 w 13436961"/>
              <a:gd name="connsiteY11" fmla="*/ 446173 h 452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436961" h="4529767">
                <a:moveTo>
                  <a:pt x="241508" y="446173"/>
                </a:moveTo>
                <a:cubicBezTo>
                  <a:pt x="526644" y="-84769"/>
                  <a:pt x="1441044" y="-70019"/>
                  <a:pt x="2070309" y="121709"/>
                </a:cubicBezTo>
                <a:cubicBezTo>
                  <a:pt x="2699574" y="313437"/>
                  <a:pt x="3102695" y="1085270"/>
                  <a:pt x="3663134" y="1242586"/>
                </a:cubicBezTo>
                <a:cubicBezTo>
                  <a:pt x="4223573" y="1399902"/>
                  <a:pt x="4862670" y="1031192"/>
                  <a:pt x="5432941" y="1065605"/>
                </a:cubicBezTo>
                <a:cubicBezTo>
                  <a:pt x="6003212" y="1100018"/>
                  <a:pt x="6568567" y="1272082"/>
                  <a:pt x="7084760" y="1449063"/>
                </a:cubicBezTo>
                <a:cubicBezTo>
                  <a:pt x="7600953" y="1626044"/>
                  <a:pt x="7866425" y="2038999"/>
                  <a:pt x="8530102" y="2127489"/>
                </a:cubicBezTo>
                <a:cubicBezTo>
                  <a:pt x="9193779" y="2215979"/>
                  <a:pt x="10255663" y="1911179"/>
                  <a:pt x="11066824" y="1980005"/>
                </a:cubicBezTo>
                <a:cubicBezTo>
                  <a:pt x="11877985" y="2048831"/>
                  <a:pt x="13731367" y="2186483"/>
                  <a:pt x="13397070" y="2540444"/>
                </a:cubicBezTo>
                <a:cubicBezTo>
                  <a:pt x="13062773" y="2894405"/>
                  <a:pt x="10737444" y="3779308"/>
                  <a:pt x="9061044" y="4103773"/>
                </a:cubicBezTo>
                <a:cubicBezTo>
                  <a:pt x="7384644" y="4428238"/>
                  <a:pt x="4788928" y="4619967"/>
                  <a:pt x="3338670" y="4487231"/>
                </a:cubicBezTo>
                <a:cubicBezTo>
                  <a:pt x="1888412" y="4354496"/>
                  <a:pt x="875689" y="3980870"/>
                  <a:pt x="359495" y="3307360"/>
                </a:cubicBezTo>
                <a:cubicBezTo>
                  <a:pt x="-156699" y="2633850"/>
                  <a:pt x="-43628" y="977115"/>
                  <a:pt x="241508" y="44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8" name="文本框 18">
            <a:extLst>
              <a:ext uri="{FF2B5EF4-FFF2-40B4-BE49-F238E27FC236}">
                <a16:creationId xmlns:a16="http://schemas.microsoft.com/office/drawing/2014/main" id="{44A847AB-DCBE-4C02-BBFD-721140C0B081}"/>
              </a:ext>
            </a:extLst>
          </p:cNvPr>
          <p:cNvSpPr txBox="1"/>
          <p:nvPr/>
        </p:nvSpPr>
        <p:spPr>
          <a:xfrm>
            <a:off x="2039416" y="1854082"/>
            <a:ext cx="1005340" cy="327660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5333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" panose="020B0400000000000000" pitchFamily="34" charset="-122"/>
              </a:rPr>
              <a:t>Contents</a:t>
            </a:r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8B356500-AF5A-4E3E-886D-DBF2A354AF2A}"/>
              </a:ext>
            </a:extLst>
          </p:cNvPr>
          <p:cNvSpPr/>
          <p:nvPr/>
        </p:nvSpPr>
        <p:spPr>
          <a:xfrm>
            <a:off x="2130356" y="643349"/>
            <a:ext cx="1159933" cy="115993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6400" b="1" dirty="0">
                <a:solidFill>
                  <a:schemeClr val="accent1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" panose="020B0400000000000000" pitchFamily="34" charset="-122"/>
              </a:rPr>
              <a:t>目</a:t>
            </a:r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56558C44-0611-486B-B8CC-F147D3FD091D}"/>
              </a:ext>
            </a:extLst>
          </p:cNvPr>
          <p:cNvSpPr/>
          <p:nvPr/>
        </p:nvSpPr>
        <p:spPr>
          <a:xfrm>
            <a:off x="2763239" y="1513298"/>
            <a:ext cx="910167" cy="910167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5867" b="1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" panose="020B0400000000000000" pitchFamily="34" charset="-122"/>
              </a:rPr>
              <a:t>录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72E8379-56B3-4D47-AEC0-DB3B481FE342}"/>
              </a:ext>
            </a:extLst>
          </p:cNvPr>
          <p:cNvGrpSpPr/>
          <p:nvPr/>
        </p:nvGrpSpPr>
        <p:grpSpPr>
          <a:xfrm>
            <a:off x="-1403651" y="5251190"/>
            <a:ext cx="4286320" cy="2312428"/>
            <a:chOff x="4310729" y="-618315"/>
            <a:chExt cx="4286320" cy="2312428"/>
          </a:xfrm>
          <a:solidFill>
            <a:schemeClr val="accent1">
              <a:lumMod val="75000"/>
              <a:alpha val="30000"/>
            </a:schemeClr>
          </a:solidFill>
        </p:grpSpPr>
        <p:sp>
          <p:nvSpPr>
            <p:cNvPr id="38" name="十字形 37">
              <a:extLst>
                <a:ext uri="{FF2B5EF4-FFF2-40B4-BE49-F238E27FC236}">
                  <a16:creationId xmlns:a16="http://schemas.microsoft.com/office/drawing/2014/main" id="{75E33DA5-F44A-48B0-BA8C-495B1BB441B8}"/>
                </a:ext>
              </a:extLst>
            </p:cNvPr>
            <p:cNvSpPr/>
            <p:nvPr/>
          </p:nvSpPr>
          <p:spPr>
            <a:xfrm>
              <a:off x="4310729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十字形 38">
              <a:extLst>
                <a:ext uri="{FF2B5EF4-FFF2-40B4-BE49-F238E27FC236}">
                  <a16:creationId xmlns:a16="http://schemas.microsoft.com/office/drawing/2014/main" id="{7045ECD3-61EC-4D04-B0F1-6C20788CA9AE}"/>
                </a:ext>
              </a:extLst>
            </p:cNvPr>
            <p:cNvSpPr/>
            <p:nvPr/>
          </p:nvSpPr>
          <p:spPr>
            <a:xfrm>
              <a:off x="4687113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十字形 39">
              <a:extLst>
                <a:ext uri="{FF2B5EF4-FFF2-40B4-BE49-F238E27FC236}">
                  <a16:creationId xmlns:a16="http://schemas.microsoft.com/office/drawing/2014/main" id="{C5B740C2-7B08-4FAB-AD87-9C0FA6678659}"/>
                </a:ext>
              </a:extLst>
            </p:cNvPr>
            <p:cNvSpPr/>
            <p:nvPr/>
          </p:nvSpPr>
          <p:spPr>
            <a:xfrm>
              <a:off x="5063497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十字形 44">
              <a:extLst>
                <a:ext uri="{FF2B5EF4-FFF2-40B4-BE49-F238E27FC236}">
                  <a16:creationId xmlns:a16="http://schemas.microsoft.com/office/drawing/2014/main" id="{9CC9148C-9CC4-44FA-BB5D-50D77DB3EF48}"/>
                </a:ext>
              </a:extLst>
            </p:cNvPr>
            <p:cNvSpPr/>
            <p:nvPr/>
          </p:nvSpPr>
          <p:spPr>
            <a:xfrm>
              <a:off x="5439880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十字形 45">
              <a:extLst>
                <a:ext uri="{FF2B5EF4-FFF2-40B4-BE49-F238E27FC236}">
                  <a16:creationId xmlns:a16="http://schemas.microsoft.com/office/drawing/2014/main" id="{7378BFE9-FE52-49C3-BF3E-FCA3EC0AD8D0}"/>
                </a:ext>
              </a:extLst>
            </p:cNvPr>
            <p:cNvSpPr/>
            <p:nvPr/>
          </p:nvSpPr>
          <p:spPr>
            <a:xfrm>
              <a:off x="5816264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十字形 46">
              <a:extLst>
                <a:ext uri="{FF2B5EF4-FFF2-40B4-BE49-F238E27FC236}">
                  <a16:creationId xmlns:a16="http://schemas.microsoft.com/office/drawing/2014/main" id="{6D42482C-320C-487B-9598-9E8E9586F0E5}"/>
                </a:ext>
              </a:extLst>
            </p:cNvPr>
            <p:cNvSpPr/>
            <p:nvPr/>
          </p:nvSpPr>
          <p:spPr>
            <a:xfrm>
              <a:off x="6192648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十字形 47">
              <a:extLst>
                <a:ext uri="{FF2B5EF4-FFF2-40B4-BE49-F238E27FC236}">
                  <a16:creationId xmlns:a16="http://schemas.microsoft.com/office/drawing/2014/main" id="{9B23945B-D947-44B8-B5EA-C4A504F85474}"/>
                </a:ext>
              </a:extLst>
            </p:cNvPr>
            <p:cNvSpPr/>
            <p:nvPr/>
          </p:nvSpPr>
          <p:spPr>
            <a:xfrm>
              <a:off x="6569032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十字形 48">
              <a:extLst>
                <a:ext uri="{FF2B5EF4-FFF2-40B4-BE49-F238E27FC236}">
                  <a16:creationId xmlns:a16="http://schemas.microsoft.com/office/drawing/2014/main" id="{90246C50-1C2C-48D6-8F4D-1C472F34B1EC}"/>
                </a:ext>
              </a:extLst>
            </p:cNvPr>
            <p:cNvSpPr/>
            <p:nvPr/>
          </p:nvSpPr>
          <p:spPr>
            <a:xfrm>
              <a:off x="6945415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十字形 49">
              <a:extLst>
                <a:ext uri="{FF2B5EF4-FFF2-40B4-BE49-F238E27FC236}">
                  <a16:creationId xmlns:a16="http://schemas.microsoft.com/office/drawing/2014/main" id="{C759015B-8024-47EC-9B38-8FB21F6425D0}"/>
                </a:ext>
              </a:extLst>
            </p:cNvPr>
            <p:cNvSpPr/>
            <p:nvPr/>
          </p:nvSpPr>
          <p:spPr>
            <a:xfrm>
              <a:off x="7321799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十字形 50">
              <a:extLst>
                <a:ext uri="{FF2B5EF4-FFF2-40B4-BE49-F238E27FC236}">
                  <a16:creationId xmlns:a16="http://schemas.microsoft.com/office/drawing/2014/main" id="{E2E4C397-2AEA-46D8-95A9-3B09FD16ED59}"/>
                </a:ext>
              </a:extLst>
            </p:cNvPr>
            <p:cNvSpPr/>
            <p:nvPr/>
          </p:nvSpPr>
          <p:spPr>
            <a:xfrm>
              <a:off x="7698183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十字形 51">
              <a:extLst>
                <a:ext uri="{FF2B5EF4-FFF2-40B4-BE49-F238E27FC236}">
                  <a16:creationId xmlns:a16="http://schemas.microsoft.com/office/drawing/2014/main" id="{9A3BC88A-E0A6-4B9E-B03C-B221ADDFFD8C}"/>
                </a:ext>
              </a:extLst>
            </p:cNvPr>
            <p:cNvSpPr/>
            <p:nvPr/>
          </p:nvSpPr>
          <p:spPr>
            <a:xfrm>
              <a:off x="8074567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十字形 52">
              <a:extLst>
                <a:ext uri="{FF2B5EF4-FFF2-40B4-BE49-F238E27FC236}">
                  <a16:creationId xmlns:a16="http://schemas.microsoft.com/office/drawing/2014/main" id="{55951EC6-236C-4925-B847-887652A09FF5}"/>
                </a:ext>
              </a:extLst>
            </p:cNvPr>
            <p:cNvSpPr/>
            <p:nvPr/>
          </p:nvSpPr>
          <p:spPr>
            <a:xfrm>
              <a:off x="8450950" y="-618315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十字形 53">
              <a:extLst>
                <a:ext uri="{FF2B5EF4-FFF2-40B4-BE49-F238E27FC236}">
                  <a16:creationId xmlns:a16="http://schemas.microsoft.com/office/drawing/2014/main" id="{9B971B20-678B-42C8-84AE-C7E5480A7C1C}"/>
                </a:ext>
              </a:extLst>
            </p:cNvPr>
            <p:cNvSpPr/>
            <p:nvPr/>
          </p:nvSpPr>
          <p:spPr>
            <a:xfrm>
              <a:off x="4310729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十字形 54">
              <a:extLst>
                <a:ext uri="{FF2B5EF4-FFF2-40B4-BE49-F238E27FC236}">
                  <a16:creationId xmlns:a16="http://schemas.microsoft.com/office/drawing/2014/main" id="{5A7F8BB7-8393-4FE3-B001-B2362567EA3D}"/>
                </a:ext>
              </a:extLst>
            </p:cNvPr>
            <p:cNvSpPr/>
            <p:nvPr/>
          </p:nvSpPr>
          <p:spPr>
            <a:xfrm>
              <a:off x="4687113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十字形 55">
              <a:extLst>
                <a:ext uri="{FF2B5EF4-FFF2-40B4-BE49-F238E27FC236}">
                  <a16:creationId xmlns:a16="http://schemas.microsoft.com/office/drawing/2014/main" id="{C0BBB519-1CE8-46CC-B490-1AC8D0DEB08C}"/>
                </a:ext>
              </a:extLst>
            </p:cNvPr>
            <p:cNvSpPr/>
            <p:nvPr/>
          </p:nvSpPr>
          <p:spPr>
            <a:xfrm>
              <a:off x="5063497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十字形 56">
              <a:extLst>
                <a:ext uri="{FF2B5EF4-FFF2-40B4-BE49-F238E27FC236}">
                  <a16:creationId xmlns:a16="http://schemas.microsoft.com/office/drawing/2014/main" id="{83C29AF3-50A8-424E-8783-0F200BD68AB3}"/>
                </a:ext>
              </a:extLst>
            </p:cNvPr>
            <p:cNvSpPr/>
            <p:nvPr/>
          </p:nvSpPr>
          <p:spPr>
            <a:xfrm>
              <a:off x="5439880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十字形 57">
              <a:extLst>
                <a:ext uri="{FF2B5EF4-FFF2-40B4-BE49-F238E27FC236}">
                  <a16:creationId xmlns:a16="http://schemas.microsoft.com/office/drawing/2014/main" id="{06999865-90DF-4AED-8529-795C9CC554BF}"/>
                </a:ext>
              </a:extLst>
            </p:cNvPr>
            <p:cNvSpPr/>
            <p:nvPr/>
          </p:nvSpPr>
          <p:spPr>
            <a:xfrm>
              <a:off x="5816264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十字形 58">
              <a:extLst>
                <a:ext uri="{FF2B5EF4-FFF2-40B4-BE49-F238E27FC236}">
                  <a16:creationId xmlns:a16="http://schemas.microsoft.com/office/drawing/2014/main" id="{168E64D9-568D-4667-B1E8-574F4EAAF89B}"/>
                </a:ext>
              </a:extLst>
            </p:cNvPr>
            <p:cNvSpPr/>
            <p:nvPr/>
          </p:nvSpPr>
          <p:spPr>
            <a:xfrm>
              <a:off x="6192648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十字形 59">
              <a:extLst>
                <a:ext uri="{FF2B5EF4-FFF2-40B4-BE49-F238E27FC236}">
                  <a16:creationId xmlns:a16="http://schemas.microsoft.com/office/drawing/2014/main" id="{67F0E861-DBCA-496B-8418-6CDABF74CAC6}"/>
                </a:ext>
              </a:extLst>
            </p:cNvPr>
            <p:cNvSpPr/>
            <p:nvPr/>
          </p:nvSpPr>
          <p:spPr>
            <a:xfrm>
              <a:off x="6569032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十字形 60">
              <a:extLst>
                <a:ext uri="{FF2B5EF4-FFF2-40B4-BE49-F238E27FC236}">
                  <a16:creationId xmlns:a16="http://schemas.microsoft.com/office/drawing/2014/main" id="{3A1CC721-CEAF-4CA5-98EE-9F787F3E070F}"/>
                </a:ext>
              </a:extLst>
            </p:cNvPr>
            <p:cNvSpPr/>
            <p:nvPr/>
          </p:nvSpPr>
          <p:spPr>
            <a:xfrm>
              <a:off x="6945415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十字形 61">
              <a:extLst>
                <a:ext uri="{FF2B5EF4-FFF2-40B4-BE49-F238E27FC236}">
                  <a16:creationId xmlns:a16="http://schemas.microsoft.com/office/drawing/2014/main" id="{A253C193-463B-4717-B1BD-EDE85609B864}"/>
                </a:ext>
              </a:extLst>
            </p:cNvPr>
            <p:cNvSpPr/>
            <p:nvPr/>
          </p:nvSpPr>
          <p:spPr>
            <a:xfrm>
              <a:off x="7321799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十字形 62">
              <a:extLst>
                <a:ext uri="{FF2B5EF4-FFF2-40B4-BE49-F238E27FC236}">
                  <a16:creationId xmlns:a16="http://schemas.microsoft.com/office/drawing/2014/main" id="{CE722017-E0D8-4C79-A1C1-F69F04E75523}"/>
                </a:ext>
              </a:extLst>
            </p:cNvPr>
            <p:cNvSpPr/>
            <p:nvPr/>
          </p:nvSpPr>
          <p:spPr>
            <a:xfrm>
              <a:off x="7698183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十字形 63">
              <a:extLst>
                <a:ext uri="{FF2B5EF4-FFF2-40B4-BE49-F238E27FC236}">
                  <a16:creationId xmlns:a16="http://schemas.microsoft.com/office/drawing/2014/main" id="{D05A5817-8CDE-4D65-8106-AF52D9BD21CF}"/>
                </a:ext>
              </a:extLst>
            </p:cNvPr>
            <p:cNvSpPr/>
            <p:nvPr/>
          </p:nvSpPr>
          <p:spPr>
            <a:xfrm>
              <a:off x="8074567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十字形 64">
              <a:extLst>
                <a:ext uri="{FF2B5EF4-FFF2-40B4-BE49-F238E27FC236}">
                  <a16:creationId xmlns:a16="http://schemas.microsoft.com/office/drawing/2014/main" id="{DC3E7C3C-BCC2-4088-9407-FD7C27B031A4}"/>
                </a:ext>
              </a:extLst>
            </p:cNvPr>
            <p:cNvSpPr/>
            <p:nvPr/>
          </p:nvSpPr>
          <p:spPr>
            <a:xfrm>
              <a:off x="8450950" y="-257260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十字形 65">
              <a:extLst>
                <a:ext uri="{FF2B5EF4-FFF2-40B4-BE49-F238E27FC236}">
                  <a16:creationId xmlns:a16="http://schemas.microsoft.com/office/drawing/2014/main" id="{15BD6604-EE48-4C61-99D1-3E6ECE16E9E1}"/>
                </a:ext>
              </a:extLst>
            </p:cNvPr>
            <p:cNvSpPr/>
            <p:nvPr/>
          </p:nvSpPr>
          <p:spPr>
            <a:xfrm>
              <a:off x="4310729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十字形 66">
              <a:extLst>
                <a:ext uri="{FF2B5EF4-FFF2-40B4-BE49-F238E27FC236}">
                  <a16:creationId xmlns:a16="http://schemas.microsoft.com/office/drawing/2014/main" id="{A4215465-8E72-42CA-B9AB-F570E0D85DAF}"/>
                </a:ext>
              </a:extLst>
            </p:cNvPr>
            <p:cNvSpPr/>
            <p:nvPr/>
          </p:nvSpPr>
          <p:spPr>
            <a:xfrm>
              <a:off x="4687113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十字形 67">
              <a:extLst>
                <a:ext uri="{FF2B5EF4-FFF2-40B4-BE49-F238E27FC236}">
                  <a16:creationId xmlns:a16="http://schemas.microsoft.com/office/drawing/2014/main" id="{4DB3A922-B62B-4CBD-93F0-A73D58F2A3BB}"/>
                </a:ext>
              </a:extLst>
            </p:cNvPr>
            <p:cNvSpPr/>
            <p:nvPr/>
          </p:nvSpPr>
          <p:spPr>
            <a:xfrm>
              <a:off x="5063497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十字形 68">
              <a:extLst>
                <a:ext uri="{FF2B5EF4-FFF2-40B4-BE49-F238E27FC236}">
                  <a16:creationId xmlns:a16="http://schemas.microsoft.com/office/drawing/2014/main" id="{B405D414-BF88-43D8-A8C4-E33C501D46F1}"/>
                </a:ext>
              </a:extLst>
            </p:cNvPr>
            <p:cNvSpPr/>
            <p:nvPr/>
          </p:nvSpPr>
          <p:spPr>
            <a:xfrm>
              <a:off x="5439880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十字形 69">
              <a:extLst>
                <a:ext uri="{FF2B5EF4-FFF2-40B4-BE49-F238E27FC236}">
                  <a16:creationId xmlns:a16="http://schemas.microsoft.com/office/drawing/2014/main" id="{F8779DF3-E038-4DD0-8610-9D877B69038C}"/>
                </a:ext>
              </a:extLst>
            </p:cNvPr>
            <p:cNvSpPr/>
            <p:nvPr/>
          </p:nvSpPr>
          <p:spPr>
            <a:xfrm>
              <a:off x="5816264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十字形 70">
              <a:extLst>
                <a:ext uri="{FF2B5EF4-FFF2-40B4-BE49-F238E27FC236}">
                  <a16:creationId xmlns:a16="http://schemas.microsoft.com/office/drawing/2014/main" id="{67153AB0-89DD-4D40-B367-E6DD9A2A3085}"/>
                </a:ext>
              </a:extLst>
            </p:cNvPr>
            <p:cNvSpPr/>
            <p:nvPr/>
          </p:nvSpPr>
          <p:spPr>
            <a:xfrm>
              <a:off x="6192648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十字形 71">
              <a:extLst>
                <a:ext uri="{FF2B5EF4-FFF2-40B4-BE49-F238E27FC236}">
                  <a16:creationId xmlns:a16="http://schemas.microsoft.com/office/drawing/2014/main" id="{1CC54637-6E62-4623-933D-F9603C1A399F}"/>
                </a:ext>
              </a:extLst>
            </p:cNvPr>
            <p:cNvSpPr/>
            <p:nvPr/>
          </p:nvSpPr>
          <p:spPr>
            <a:xfrm>
              <a:off x="6569032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十字形 72">
              <a:extLst>
                <a:ext uri="{FF2B5EF4-FFF2-40B4-BE49-F238E27FC236}">
                  <a16:creationId xmlns:a16="http://schemas.microsoft.com/office/drawing/2014/main" id="{0C90A384-3A7D-40E1-A374-5E674CA104D5}"/>
                </a:ext>
              </a:extLst>
            </p:cNvPr>
            <p:cNvSpPr/>
            <p:nvPr/>
          </p:nvSpPr>
          <p:spPr>
            <a:xfrm>
              <a:off x="6945415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十字形 73">
              <a:extLst>
                <a:ext uri="{FF2B5EF4-FFF2-40B4-BE49-F238E27FC236}">
                  <a16:creationId xmlns:a16="http://schemas.microsoft.com/office/drawing/2014/main" id="{5D011BB9-F595-4EA5-819D-D16E181F56E5}"/>
                </a:ext>
              </a:extLst>
            </p:cNvPr>
            <p:cNvSpPr/>
            <p:nvPr/>
          </p:nvSpPr>
          <p:spPr>
            <a:xfrm>
              <a:off x="7321799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十字形 74">
              <a:extLst>
                <a:ext uri="{FF2B5EF4-FFF2-40B4-BE49-F238E27FC236}">
                  <a16:creationId xmlns:a16="http://schemas.microsoft.com/office/drawing/2014/main" id="{A9B274C1-72EB-4784-96B2-3BCAB004B8AC}"/>
                </a:ext>
              </a:extLst>
            </p:cNvPr>
            <p:cNvSpPr/>
            <p:nvPr/>
          </p:nvSpPr>
          <p:spPr>
            <a:xfrm>
              <a:off x="7698183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十字形 75">
              <a:extLst>
                <a:ext uri="{FF2B5EF4-FFF2-40B4-BE49-F238E27FC236}">
                  <a16:creationId xmlns:a16="http://schemas.microsoft.com/office/drawing/2014/main" id="{66BEA75D-E22C-4172-98B4-6C1A0CDE9B4E}"/>
                </a:ext>
              </a:extLst>
            </p:cNvPr>
            <p:cNvSpPr/>
            <p:nvPr/>
          </p:nvSpPr>
          <p:spPr>
            <a:xfrm>
              <a:off x="8074567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十字形 76">
              <a:extLst>
                <a:ext uri="{FF2B5EF4-FFF2-40B4-BE49-F238E27FC236}">
                  <a16:creationId xmlns:a16="http://schemas.microsoft.com/office/drawing/2014/main" id="{06240B6C-FEF6-45D3-9777-F05AE7625AA0}"/>
                </a:ext>
              </a:extLst>
            </p:cNvPr>
            <p:cNvSpPr/>
            <p:nvPr/>
          </p:nvSpPr>
          <p:spPr>
            <a:xfrm>
              <a:off x="8450950" y="10379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十字形 77">
              <a:extLst>
                <a:ext uri="{FF2B5EF4-FFF2-40B4-BE49-F238E27FC236}">
                  <a16:creationId xmlns:a16="http://schemas.microsoft.com/office/drawing/2014/main" id="{826B5E9B-A183-418F-BCA4-9C5B72ECA1F6}"/>
                </a:ext>
              </a:extLst>
            </p:cNvPr>
            <p:cNvSpPr/>
            <p:nvPr/>
          </p:nvSpPr>
          <p:spPr>
            <a:xfrm>
              <a:off x="4310729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十字形 78">
              <a:extLst>
                <a:ext uri="{FF2B5EF4-FFF2-40B4-BE49-F238E27FC236}">
                  <a16:creationId xmlns:a16="http://schemas.microsoft.com/office/drawing/2014/main" id="{E29AFEC8-2EC1-4413-8E0A-40292B59C639}"/>
                </a:ext>
              </a:extLst>
            </p:cNvPr>
            <p:cNvSpPr/>
            <p:nvPr/>
          </p:nvSpPr>
          <p:spPr>
            <a:xfrm>
              <a:off x="4687113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十字形 79">
              <a:extLst>
                <a:ext uri="{FF2B5EF4-FFF2-40B4-BE49-F238E27FC236}">
                  <a16:creationId xmlns:a16="http://schemas.microsoft.com/office/drawing/2014/main" id="{396CB5C9-D38B-4B68-BE4B-155DC4234608}"/>
                </a:ext>
              </a:extLst>
            </p:cNvPr>
            <p:cNvSpPr/>
            <p:nvPr/>
          </p:nvSpPr>
          <p:spPr>
            <a:xfrm>
              <a:off x="5063497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十字形 80">
              <a:extLst>
                <a:ext uri="{FF2B5EF4-FFF2-40B4-BE49-F238E27FC236}">
                  <a16:creationId xmlns:a16="http://schemas.microsoft.com/office/drawing/2014/main" id="{B078A8E5-2AE7-46B5-B176-49DFE8EDA9DB}"/>
                </a:ext>
              </a:extLst>
            </p:cNvPr>
            <p:cNvSpPr/>
            <p:nvPr/>
          </p:nvSpPr>
          <p:spPr>
            <a:xfrm>
              <a:off x="5439880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十字形 81">
              <a:extLst>
                <a:ext uri="{FF2B5EF4-FFF2-40B4-BE49-F238E27FC236}">
                  <a16:creationId xmlns:a16="http://schemas.microsoft.com/office/drawing/2014/main" id="{97732BDB-EC5A-469F-9EBD-613EEBF24162}"/>
                </a:ext>
              </a:extLst>
            </p:cNvPr>
            <p:cNvSpPr/>
            <p:nvPr/>
          </p:nvSpPr>
          <p:spPr>
            <a:xfrm>
              <a:off x="5816264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十字形 82">
              <a:extLst>
                <a:ext uri="{FF2B5EF4-FFF2-40B4-BE49-F238E27FC236}">
                  <a16:creationId xmlns:a16="http://schemas.microsoft.com/office/drawing/2014/main" id="{FB5D990F-DD73-4499-9546-FAD8B757408B}"/>
                </a:ext>
              </a:extLst>
            </p:cNvPr>
            <p:cNvSpPr/>
            <p:nvPr/>
          </p:nvSpPr>
          <p:spPr>
            <a:xfrm>
              <a:off x="6192648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十字形 83">
              <a:extLst>
                <a:ext uri="{FF2B5EF4-FFF2-40B4-BE49-F238E27FC236}">
                  <a16:creationId xmlns:a16="http://schemas.microsoft.com/office/drawing/2014/main" id="{8B41FD20-443D-48B7-92A6-5C22A3AF7E6D}"/>
                </a:ext>
              </a:extLst>
            </p:cNvPr>
            <p:cNvSpPr/>
            <p:nvPr/>
          </p:nvSpPr>
          <p:spPr>
            <a:xfrm>
              <a:off x="6569032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十字形 84">
              <a:extLst>
                <a:ext uri="{FF2B5EF4-FFF2-40B4-BE49-F238E27FC236}">
                  <a16:creationId xmlns:a16="http://schemas.microsoft.com/office/drawing/2014/main" id="{DA933B93-C759-4B6C-A88B-AB1033C5AFC1}"/>
                </a:ext>
              </a:extLst>
            </p:cNvPr>
            <p:cNvSpPr/>
            <p:nvPr/>
          </p:nvSpPr>
          <p:spPr>
            <a:xfrm>
              <a:off x="6945415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十字形 85">
              <a:extLst>
                <a:ext uri="{FF2B5EF4-FFF2-40B4-BE49-F238E27FC236}">
                  <a16:creationId xmlns:a16="http://schemas.microsoft.com/office/drawing/2014/main" id="{2FEA4BCC-8DA8-4BA9-B19D-66CB900E8FD2}"/>
                </a:ext>
              </a:extLst>
            </p:cNvPr>
            <p:cNvSpPr/>
            <p:nvPr/>
          </p:nvSpPr>
          <p:spPr>
            <a:xfrm>
              <a:off x="7321799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十字形 86">
              <a:extLst>
                <a:ext uri="{FF2B5EF4-FFF2-40B4-BE49-F238E27FC236}">
                  <a16:creationId xmlns:a16="http://schemas.microsoft.com/office/drawing/2014/main" id="{5A451BE4-3FB7-49AB-9147-90D51BF330C2}"/>
                </a:ext>
              </a:extLst>
            </p:cNvPr>
            <p:cNvSpPr/>
            <p:nvPr/>
          </p:nvSpPr>
          <p:spPr>
            <a:xfrm>
              <a:off x="7698183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十字形 87">
              <a:extLst>
                <a:ext uri="{FF2B5EF4-FFF2-40B4-BE49-F238E27FC236}">
                  <a16:creationId xmlns:a16="http://schemas.microsoft.com/office/drawing/2014/main" id="{773E01BE-5A14-4AF8-B17C-844474A46BE8}"/>
                </a:ext>
              </a:extLst>
            </p:cNvPr>
            <p:cNvSpPr/>
            <p:nvPr/>
          </p:nvSpPr>
          <p:spPr>
            <a:xfrm>
              <a:off x="8074567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十字形 88">
              <a:extLst>
                <a:ext uri="{FF2B5EF4-FFF2-40B4-BE49-F238E27FC236}">
                  <a16:creationId xmlns:a16="http://schemas.microsoft.com/office/drawing/2014/main" id="{5545E31E-953D-4432-A15A-14F402D15795}"/>
                </a:ext>
              </a:extLst>
            </p:cNvPr>
            <p:cNvSpPr/>
            <p:nvPr/>
          </p:nvSpPr>
          <p:spPr>
            <a:xfrm>
              <a:off x="8450950" y="46484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十字形 89">
              <a:extLst>
                <a:ext uri="{FF2B5EF4-FFF2-40B4-BE49-F238E27FC236}">
                  <a16:creationId xmlns:a16="http://schemas.microsoft.com/office/drawing/2014/main" id="{A1D8E560-F9DD-456F-A122-F18C8858C187}"/>
                </a:ext>
              </a:extLst>
            </p:cNvPr>
            <p:cNvSpPr/>
            <p:nvPr/>
          </p:nvSpPr>
          <p:spPr>
            <a:xfrm>
              <a:off x="4310729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十字形 90">
              <a:extLst>
                <a:ext uri="{FF2B5EF4-FFF2-40B4-BE49-F238E27FC236}">
                  <a16:creationId xmlns:a16="http://schemas.microsoft.com/office/drawing/2014/main" id="{B4AE7319-A7AC-431F-8853-82B7A8AFF0EE}"/>
                </a:ext>
              </a:extLst>
            </p:cNvPr>
            <p:cNvSpPr/>
            <p:nvPr/>
          </p:nvSpPr>
          <p:spPr>
            <a:xfrm>
              <a:off x="4687113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十字形 91">
              <a:extLst>
                <a:ext uri="{FF2B5EF4-FFF2-40B4-BE49-F238E27FC236}">
                  <a16:creationId xmlns:a16="http://schemas.microsoft.com/office/drawing/2014/main" id="{DCE365E6-33F6-403D-934D-F5C77E122542}"/>
                </a:ext>
              </a:extLst>
            </p:cNvPr>
            <p:cNvSpPr/>
            <p:nvPr/>
          </p:nvSpPr>
          <p:spPr>
            <a:xfrm>
              <a:off x="5063497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十字形 92">
              <a:extLst>
                <a:ext uri="{FF2B5EF4-FFF2-40B4-BE49-F238E27FC236}">
                  <a16:creationId xmlns:a16="http://schemas.microsoft.com/office/drawing/2014/main" id="{6B349072-C48D-4F44-BDF3-2B4FA578A6F8}"/>
                </a:ext>
              </a:extLst>
            </p:cNvPr>
            <p:cNvSpPr/>
            <p:nvPr/>
          </p:nvSpPr>
          <p:spPr>
            <a:xfrm>
              <a:off x="5439880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十字形 93">
              <a:extLst>
                <a:ext uri="{FF2B5EF4-FFF2-40B4-BE49-F238E27FC236}">
                  <a16:creationId xmlns:a16="http://schemas.microsoft.com/office/drawing/2014/main" id="{F534AB97-BFCE-4A54-8880-07825E5BB7C2}"/>
                </a:ext>
              </a:extLst>
            </p:cNvPr>
            <p:cNvSpPr/>
            <p:nvPr/>
          </p:nvSpPr>
          <p:spPr>
            <a:xfrm>
              <a:off x="5816264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十字形 94">
              <a:extLst>
                <a:ext uri="{FF2B5EF4-FFF2-40B4-BE49-F238E27FC236}">
                  <a16:creationId xmlns:a16="http://schemas.microsoft.com/office/drawing/2014/main" id="{ADF00B8A-8E07-42EB-8529-0159A7F6B6E1}"/>
                </a:ext>
              </a:extLst>
            </p:cNvPr>
            <p:cNvSpPr/>
            <p:nvPr/>
          </p:nvSpPr>
          <p:spPr>
            <a:xfrm>
              <a:off x="6192648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十字形 95">
              <a:extLst>
                <a:ext uri="{FF2B5EF4-FFF2-40B4-BE49-F238E27FC236}">
                  <a16:creationId xmlns:a16="http://schemas.microsoft.com/office/drawing/2014/main" id="{0FA5AE69-60D2-40C5-8F9D-8A22ED5E2D3B}"/>
                </a:ext>
              </a:extLst>
            </p:cNvPr>
            <p:cNvSpPr/>
            <p:nvPr/>
          </p:nvSpPr>
          <p:spPr>
            <a:xfrm>
              <a:off x="6569032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十字形 96">
              <a:extLst>
                <a:ext uri="{FF2B5EF4-FFF2-40B4-BE49-F238E27FC236}">
                  <a16:creationId xmlns:a16="http://schemas.microsoft.com/office/drawing/2014/main" id="{5EE29D97-AA1A-467C-BCFB-E1304C370C12}"/>
                </a:ext>
              </a:extLst>
            </p:cNvPr>
            <p:cNvSpPr/>
            <p:nvPr/>
          </p:nvSpPr>
          <p:spPr>
            <a:xfrm>
              <a:off x="6945415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十字形 97">
              <a:extLst>
                <a:ext uri="{FF2B5EF4-FFF2-40B4-BE49-F238E27FC236}">
                  <a16:creationId xmlns:a16="http://schemas.microsoft.com/office/drawing/2014/main" id="{59F88381-99A7-4598-A323-C8177178667A}"/>
                </a:ext>
              </a:extLst>
            </p:cNvPr>
            <p:cNvSpPr/>
            <p:nvPr/>
          </p:nvSpPr>
          <p:spPr>
            <a:xfrm>
              <a:off x="7321799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十字形 98">
              <a:extLst>
                <a:ext uri="{FF2B5EF4-FFF2-40B4-BE49-F238E27FC236}">
                  <a16:creationId xmlns:a16="http://schemas.microsoft.com/office/drawing/2014/main" id="{E5C1C62F-FBB0-4CCA-99C5-567BBBBDB0DC}"/>
                </a:ext>
              </a:extLst>
            </p:cNvPr>
            <p:cNvSpPr/>
            <p:nvPr/>
          </p:nvSpPr>
          <p:spPr>
            <a:xfrm>
              <a:off x="7698183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十字形 99">
              <a:extLst>
                <a:ext uri="{FF2B5EF4-FFF2-40B4-BE49-F238E27FC236}">
                  <a16:creationId xmlns:a16="http://schemas.microsoft.com/office/drawing/2014/main" id="{DCF3B61E-6C5E-44ED-8723-CA9BAA5240A6}"/>
                </a:ext>
              </a:extLst>
            </p:cNvPr>
            <p:cNvSpPr/>
            <p:nvPr/>
          </p:nvSpPr>
          <p:spPr>
            <a:xfrm>
              <a:off x="8074567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十字形 100">
              <a:extLst>
                <a:ext uri="{FF2B5EF4-FFF2-40B4-BE49-F238E27FC236}">
                  <a16:creationId xmlns:a16="http://schemas.microsoft.com/office/drawing/2014/main" id="{CE27979F-DF5D-400E-A35D-9C5E89D9957A}"/>
                </a:ext>
              </a:extLst>
            </p:cNvPr>
            <p:cNvSpPr/>
            <p:nvPr/>
          </p:nvSpPr>
          <p:spPr>
            <a:xfrm>
              <a:off x="8450950" y="82590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十字形 101">
              <a:extLst>
                <a:ext uri="{FF2B5EF4-FFF2-40B4-BE49-F238E27FC236}">
                  <a16:creationId xmlns:a16="http://schemas.microsoft.com/office/drawing/2014/main" id="{00B422DF-95BE-4874-ABCA-5FF7ADEA1058}"/>
                </a:ext>
              </a:extLst>
            </p:cNvPr>
            <p:cNvSpPr/>
            <p:nvPr/>
          </p:nvSpPr>
          <p:spPr>
            <a:xfrm>
              <a:off x="4310729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十字形 102">
              <a:extLst>
                <a:ext uri="{FF2B5EF4-FFF2-40B4-BE49-F238E27FC236}">
                  <a16:creationId xmlns:a16="http://schemas.microsoft.com/office/drawing/2014/main" id="{FDF64755-3015-4C81-84EA-C1395C95D13A}"/>
                </a:ext>
              </a:extLst>
            </p:cNvPr>
            <p:cNvSpPr/>
            <p:nvPr/>
          </p:nvSpPr>
          <p:spPr>
            <a:xfrm>
              <a:off x="4687113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十字形 103">
              <a:extLst>
                <a:ext uri="{FF2B5EF4-FFF2-40B4-BE49-F238E27FC236}">
                  <a16:creationId xmlns:a16="http://schemas.microsoft.com/office/drawing/2014/main" id="{9008283A-1701-4DC0-A4EF-617F4E08733B}"/>
                </a:ext>
              </a:extLst>
            </p:cNvPr>
            <p:cNvSpPr/>
            <p:nvPr/>
          </p:nvSpPr>
          <p:spPr>
            <a:xfrm>
              <a:off x="5063497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十字形 104">
              <a:extLst>
                <a:ext uri="{FF2B5EF4-FFF2-40B4-BE49-F238E27FC236}">
                  <a16:creationId xmlns:a16="http://schemas.microsoft.com/office/drawing/2014/main" id="{2CDCA760-0EB5-483C-8863-232C6D2F06DA}"/>
                </a:ext>
              </a:extLst>
            </p:cNvPr>
            <p:cNvSpPr/>
            <p:nvPr/>
          </p:nvSpPr>
          <p:spPr>
            <a:xfrm>
              <a:off x="5439880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十字形 105">
              <a:extLst>
                <a:ext uri="{FF2B5EF4-FFF2-40B4-BE49-F238E27FC236}">
                  <a16:creationId xmlns:a16="http://schemas.microsoft.com/office/drawing/2014/main" id="{404E5F22-48FC-4EC8-B775-92E382B9808C}"/>
                </a:ext>
              </a:extLst>
            </p:cNvPr>
            <p:cNvSpPr/>
            <p:nvPr/>
          </p:nvSpPr>
          <p:spPr>
            <a:xfrm>
              <a:off x="5816264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十字形 106">
              <a:extLst>
                <a:ext uri="{FF2B5EF4-FFF2-40B4-BE49-F238E27FC236}">
                  <a16:creationId xmlns:a16="http://schemas.microsoft.com/office/drawing/2014/main" id="{B1132CEE-21C0-48A6-B2E4-50094DA6AAF2}"/>
                </a:ext>
              </a:extLst>
            </p:cNvPr>
            <p:cNvSpPr/>
            <p:nvPr/>
          </p:nvSpPr>
          <p:spPr>
            <a:xfrm>
              <a:off x="6192648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十字形 107">
              <a:extLst>
                <a:ext uri="{FF2B5EF4-FFF2-40B4-BE49-F238E27FC236}">
                  <a16:creationId xmlns:a16="http://schemas.microsoft.com/office/drawing/2014/main" id="{18FE45A8-8907-4D65-9334-5CDB20DA9342}"/>
                </a:ext>
              </a:extLst>
            </p:cNvPr>
            <p:cNvSpPr/>
            <p:nvPr/>
          </p:nvSpPr>
          <p:spPr>
            <a:xfrm>
              <a:off x="6569032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十字形 108">
              <a:extLst>
                <a:ext uri="{FF2B5EF4-FFF2-40B4-BE49-F238E27FC236}">
                  <a16:creationId xmlns:a16="http://schemas.microsoft.com/office/drawing/2014/main" id="{966B1EA7-796A-42A6-8ED2-7CAEB7A28E8F}"/>
                </a:ext>
              </a:extLst>
            </p:cNvPr>
            <p:cNvSpPr/>
            <p:nvPr/>
          </p:nvSpPr>
          <p:spPr>
            <a:xfrm>
              <a:off x="6945415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十字形 109">
              <a:extLst>
                <a:ext uri="{FF2B5EF4-FFF2-40B4-BE49-F238E27FC236}">
                  <a16:creationId xmlns:a16="http://schemas.microsoft.com/office/drawing/2014/main" id="{26C7FB68-AFA5-4006-8CCE-4D8D2A8F1725}"/>
                </a:ext>
              </a:extLst>
            </p:cNvPr>
            <p:cNvSpPr/>
            <p:nvPr/>
          </p:nvSpPr>
          <p:spPr>
            <a:xfrm>
              <a:off x="7321799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十字形 110">
              <a:extLst>
                <a:ext uri="{FF2B5EF4-FFF2-40B4-BE49-F238E27FC236}">
                  <a16:creationId xmlns:a16="http://schemas.microsoft.com/office/drawing/2014/main" id="{0B7D2C53-2256-461F-8063-29D9512081C8}"/>
                </a:ext>
              </a:extLst>
            </p:cNvPr>
            <p:cNvSpPr/>
            <p:nvPr/>
          </p:nvSpPr>
          <p:spPr>
            <a:xfrm>
              <a:off x="7698183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十字形 111">
              <a:extLst>
                <a:ext uri="{FF2B5EF4-FFF2-40B4-BE49-F238E27FC236}">
                  <a16:creationId xmlns:a16="http://schemas.microsoft.com/office/drawing/2014/main" id="{A7857CE2-5CE7-49FD-A0BE-B97A8A031AF7}"/>
                </a:ext>
              </a:extLst>
            </p:cNvPr>
            <p:cNvSpPr/>
            <p:nvPr/>
          </p:nvSpPr>
          <p:spPr>
            <a:xfrm>
              <a:off x="8074567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十字形 112">
              <a:extLst>
                <a:ext uri="{FF2B5EF4-FFF2-40B4-BE49-F238E27FC236}">
                  <a16:creationId xmlns:a16="http://schemas.microsoft.com/office/drawing/2014/main" id="{F77862A5-8C4D-4597-A5C3-410914772D09}"/>
                </a:ext>
              </a:extLst>
            </p:cNvPr>
            <p:cNvSpPr/>
            <p:nvPr/>
          </p:nvSpPr>
          <p:spPr>
            <a:xfrm>
              <a:off x="8450950" y="1186959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十字形 113">
              <a:extLst>
                <a:ext uri="{FF2B5EF4-FFF2-40B4-BE49-F238E27FC236}">
                  <a16:creationId xmlns:a16="http://schemas.microsoft.com/office/drawing/2014/main" id="{EB317FBA-4E3E-4D46-A7E8-F9F7109DAA8E}"/>
                </a:ext>
              </a:extLst>
            </p:cNvPr>
            <p:cNvSpPr/>
            <p:nvPr/>
          </p:nvSpPr>
          <p:spPr>
            <a:xfrm>
              <a:off x="4310729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十字形 114">
              <a:extLst>
                <a:ext uri="{FF2B5EF4-FFF2-40B4-BE49-F238E27FC236}">
                  <a16:creationId xmlns:a16="http://schemas.microsoft.com/office/drawing/2014/main" id="{41F2D9C0-BF2F-4B9A-A34D-81A2CEA2E65E}"/>
                </a:ext>
              </a:extLst>
            </p:cNvPr>
            <p:cNvSpPr/>
            <p:nvPr/>
          </p:nvSpPr>
          <p:spPr>
            <a:xfrm>
              <a:off x="4687113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十字形 115">
              <a:extLst>
                <a:ext uri="{FF2B5EF4-FFF2-40B4-BE49-F238E27FC236}">
                  <a16:creationId xmlns:a16="http://schemas.microsoft.com/office/drawing/2014/main" id="{164C925B-2544-4E43-804E-B21740253C28}"/>
                </a:ext>
              </a:extLst>
            </p:cNvPr>
            <p:cNvSpPr/>
            <p:nvPr/>
          </p:nvSpPr>
          <p:spPr>
            <a:xfrm>
              <a:off x="5063497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十字形 116">
              <a:extLst>
                <a:ext uri="{FF2B5EF4-FFF2-40B4-BE49-F238E27FC236}">
                  <a16:creationId xmlns:a16="http://schemas.microsoft.com/office/drawing/2014/main" id="{E56B0E9D-A06B-40BA-939B-0F1A57963EE0}"/>
                </a:ext>
              </a:extLst>
            </p:cNvPr>
            <p:cNvSpPr/>
            <p:nvPr/>
          </p:nvSpPr>
          <p:spPr>
            <a:xfrm>
              <a:off x="5439880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十字形 117">
              <a:extLst>
                <a:ext uri="{FF2B5EF4-FFF2-40B4-BE49-F238E27FC236}">
                  <a16:creationId xmlns:a16="http://schemas.microsoft.com/office/drawing/2014/main" id="{70B36F54-08DB-417F-9C18-D8AD2EFFB7E0}"/>
                </a:ext>
              </a:extLst>
            </p:cNvPr>
            <p:cNvSpPr/>
            <p:nvPr/>
          </p:nvSpPr>
          <p:spPr>
            <a:xfrm>
              <a:off x="5816264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十字形 118">
              <a:extLst>
                <a:ext uri="{FF2B5EF4-FFF2-40B4-BE49-F238E27FC236}">
                  <a16:creationId xmlns:a16="http://schemas.microsoft.com/office/drawing/2014/main" id="{491399E2-BDCA-4801-88DC-22BFEABFB00B}"/>
                </a:ext>
              </a:extLst>
            </p:cNvPr>
            <p:cNvSpPr/>
            <p:nvPr/>
          </p:nvSpPr>
          <p:spPr>
            <a:xfrm>
              <a:off x="6192648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十字形 119">
              <a:extLst>
                <a:ext uri="{FF2B5EF4-FFF2-40B4-BE49-F238E27FC236}">
                  <a16:creationId xmlns:a16="http://schemas.microsoft.com/office/drawing/2014/main" id="{4E264E69-4949-4ADB-9309-2B27FDF0C426}"/>
                </a:ext>
              </a:extLst>
            </p:cNvPr>
            <p:cNvSpPr/>
            <p:nvPr/>
          </p:nvSpPr>
          <p:spPr>
            <a:xfrm>
              <a:off x="6569032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十字形 120">
              <a:extLst>
                <a:ext uri="{FF2B5EF4-FFF2-40B4-BE49-F238E27FC236}">
                  <a16:creationId xmlns:a16="http://schemas.microsoft.com/office/drawing/2014/main" id="{DDFFB3CA-D893-4E84-927C-C8E8972AEF95}"/>
                </a:ext>
              </a:extLst>
            </p:cNvPr>
            <p:cNvSpPr/>
            <p:nvPr/>
          </p:nvSpPr>
          <p:spPr>
            <a:xfrm>
              <a:off x="6945415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十字形 121">
              <a:extLst>
                <a:ext uri="{FF2B5EF4-FFF2-40B4-BE49-F238E27FC236}">
                  <a16:creationId xmlns:a16="http://schemas.microsoft.com/office/drawing/2014/main" id="{7C2C1AEF-FE29-4CA4-8367-3452BE2CC1B0}"/>
                </a:ext>
              </a:extLst>
            </p:cNvPr>
            <p:cNvSpPr/>
            <p:nvPr/>
          </p:nvSpPr>
          <p:spPr>
            <a:xfrm>
              <a:off x="7321799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十字形 122">
              <a:extLst>
                <a:ext uri="{FF2B5EF4-FFF2-40B4-BE49-F238E27FC236}">
                  <a16:creationId xmlns:a16="http://schemas.microsoft.com/office/drawing/2014/main" id="{8BF57C17-0B0E-4DCC-B0A5-0EC23357CDD6}"/>
                </a:ext>
              </a:extLst>
            </p:cNvPr>
            <p:cNvSpPr/>
            <p:nvPr/>
          </p:nvSpPr>
          <p:spPr>
            <a:xfrm>
              <a:off x="7698183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十字形 123">
              <a:extLst>
                <a:ext uri="{FF2B5EF4-FFF2-40B4-BE49-F238E27FC236}">
                  <a16:creationId xmlns:a16="http://schemas.microsoft.com/office/drawing/2014/main" id="{13ECF613-2035-4FFD-99D0-5EBC38A8F1C5}"/>
                </a:ext>
              </a:extLst>
            </p:cNvPr>
            <p:cNvSpPr/>
            <p:nvPr/>
          </p:nvSpPr>
          <p:spPr>
            <a:xfrm>
              <a:off x="8074567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十字形 124">
              <a:extLst>
                <a:ext uri="{FF2B5EF4-FFF2-40B4-BE49-F238E27FC236}">
                  <a16:creationId xmlns:a16="http://schemas.microsoft.com/office/drawing/2014/main" id="{0BF076D3-7136-4BD6-87DC-5FE95E869156}"/>
                </a:ext>
              </a:extLst>
            </p:cNvPr>
            <p:cNvSpPr/>
            <p:nvPr/>
          </p:nvSpPr>
          <p:spPr>
            <a:xfrm>
              <a:off x="8450950" y="1548014"/>
              <a:ext cx="146099" cy="146099"/>
            </a:xfrm>
            <a:prstGeom prst="plus">
              <a:avLst>
                <a:gd name="adj" fmla="val 41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6" name="椭圆 125">
            <a:extLst>
              <a:ext uri="{FF2B5EF4-FFF2-40B4-BE49-F238E27FC236}">
                <a16:creationId xmlns:a16="http://schemas.microsoft.com/office/drawing/2014/main" id="{1C4C90FE-D282-4A34-8906-CBACE4681641}"/>
              </a:ext>
            </a:extLst>
          </p:cNvPr>
          <p:cNvSpPr/>
          <p:nvPr/>
        </p:nvSpPr>
        <p:spPr>
          <a:xfrm>
            <a:off x="1551671" y="542154"/>
            <a:ext cx="487745" cy="4877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400" b="1" dirty="0">
              <a:solidFill>
                <a:schemeClr val="accent1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59D9A076-BD96-4159-A7EA-4C7E97975778}"/>
              </a:ext>
            </a:extLst>
          </p:cNvPr>
          <p:cNvCxnSpPr>
            <a:cxnSpLocks/>
          </p:cNvCxnSpPr>
          <p:nvPr/>
        </p:nvCxnSpPr>
        <p:spPr>
          <a:xfrm>
            <a:off x="4146482" y="2906731"/>
            <a:ext cx="5056819" cy="0"/>
          </a:xfrm>
          <a:prstGeom prst="line">
            <a:avLst/>
          </a:prstGeom>
          <a:solidFill>
            <a:schemeClr val="tx1"/>
          </a:solidFill>
          <a:ln w="25400">
            <a:solidFill>
              <a:schemeClr val="accent1">
                <a:lumMod val="75000"/>
              </a:schemeClr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Freeform 514">
            <a:extLst>
              <a:ext uri="{FF2B5EF4-FFF2-40B4-BE49-F238E27FC236}">
                <a16:creationId xmlns:a16="http://schemas.microsoft.com/office/drawing/2014/main" id="{22D07A59-543E-4673-A914-8114DBDA0A42}"/>
              </a:ext>
            </a:extLst>
          </p:cNvPr>
          <p:cNvSpPr>
            <a:spLocks noEditPoints="1"/>
          </p:cNvSpPr>
          <p:nvPr/>
        </p:nvSpPr>
        <p:spPr bwMode="auto">
          <a:xfrm>
            <a:off x="4000349" y="2810018"/>
            <a:ext cx="181801" cy="182667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îsḻîḑe">
            <a:extLst>
              <a:ext uri="{FF2B5EF4-FFF2-40B4-BE49-F238E27FC236}">
                <a16:creationId xmlns:a16="http://schemas.microsoft.com/office/drawing/2014/main" id="{081CF7E5-AE4C-4E80-A4A9-084259CCE37C}"/>
              </a:ext>
            </a:extLst>
          </p:cNvPr>
          <p:cNvSpPr txBox="1"/>
          <p:nvPr/>
        </p:nvSpPr>
        <p:spPr>
          <a:xfrm>
            <a:off x="4038052" y="2139019"/>
            <a:ext cx="5225372" cy="77952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algn="r">
              <a:defRPr sz="2800" b="1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01.</a:t>
            </a:r>
            <a:r>
              <a:rPr lang="zh-CN" altLang="en-US" dirty="0"/>
              <a:t>出借人是如何使用人人信的</a:t>
            </a:r>
          </a:p>
        </p:txBody>
      </p:sp>
      <p:sp>
        <p:nvSpPr>
          <p:cNvPr id="4" name="îṡḻiḋe">
            <a:extLst>
              <a:ext uri="{FF2B5EF4-FFF2-40B4-BE49-F238E27FC236}">
                <a16:creationId xmlns:a16="http://schemas.microsoft.com/office/drawing/2014/main" id="{27889DEB-87FA-425E-9A6E-AEF8AC569D7D}"/>
              </a:ext>
            </a:extLst>
          </p:cNvPr>
          <p:cNvSpPr txBox="1"/>
          <p:nvPr/>
        </p:nvSpPr>
        <p:spPr>
          <a:xfrm>
            <a:off x="3124907" y="3418468"/>
            <a:ext cx="5085098" cy="77952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92500"/>
          </a:bodyPr>
          <a:lstStyle>
            <a:defPPr>
              <a:defRPr lang="en-US"/>
            </a:defPPr>
            <a:lvl1pPr algn="r">
              <a:defRPr sz="2800" b="1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02.</a:t>
            </a:r>
            <a:r>
              <a:rPr lang="zh-CN" altLang="en-US" dirty="0"/>
              <a:t>如何通过数据驱动人人信增长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180DC159-471A-0763-8F57-BA6595AACE97}"/>
              </a:ext>
            </a:extLst>
          </p:cNvPr>
          <p:cNvCxnSpPr>
            <a:cxnSpLocks/>
          </p:cNvCxnSpPr>
          <p:nvPr/>
        </p:nvCxnSpPr>
        <p:spPr>
          <a:xfrm>
            <a:off x="3072188" y="4212568"/>
            <a:ext cx="5056819" cy="0"/>
          </a:xfrm>
          <a:prstGeom prst="line">
            <a:avLst/>
          </a:prstGeom>
          <a:solidFill>
            <a:schemeClr val="tx1"/>
          </a:solidFill>
          <a:ln w="25400">
            <a:solidFill>
              <a:schemeClr val="accent1">
                <a:lumMod val="75000"/>
              </a:schemeClr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Freeform 514">
            <a:extLst>
              <a:ext uri="{FF2B5EF4-FFF2-40B4-BE49-F238E27FC236}">
                <a16:creationId xmlns:a16="http://schemas.microsoft.com/office/drawing/2014/main" id="{6A017B2C-69A8-C99A-1DAB-6ACAB767F1E5}"/>
              </a:ext>
            </a:extLst>
          </p:cNvPr>
          <p:cNvSpPr>
            <a:spLocks noEditPoints="1"/>
          </p:cNvSpPr>
          <p:nvPr/>
        </p:nvSpPr>
        <p:spPr bwMode="auto">
          <a:xfrm>
            <a:off x="2926055" y="4115855"/>
            <a:ext cx="181801" cy="182667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26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14">
            <a:extLst>
              <a:ext uri="{FF2B5EF4-FFF2-40B4-BE49-F238E27FC236}">
                <a16:creationId xmlns:a16="http://schemas.microsoft.com/office/drawing/2014/main" id="{94AADDBA-45B5-15FE-5195-2D6EE98AFBD9}"/>
              </a:ext>
            </a:extLst>
          </p:cNvPr>
          <p:cNvSpPr>
            <a:spLocks noEditPoints="1"/>
          </p:cNvSpPr>
          <p:nvPr/>
        </p:nvSpPr>
        <p:spPr bwMode="auto">
          <a:xfrm>
            <a:off x="6998494" y="4538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D0CAB2AE-8592-0E77-2313-3E6EE7DF1DAD}"/>
              </a:ext>
            </a:extLst>
          </p:cNvPr>
          <p:cNvSpPr txBox="1"/>
          <p:nvPr/>
        </p:nvSpPr>
        <p:spPr>
          <a:xfrm>
            <a:off x="-773757" y="311571"/>
            <a:ext cx="760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机构和个人对借条的态度是？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94A968-C545-B4F4-9997-2AA9CFBC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795169"/>
            <a:ext cx="4562475" cy="25862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1F4216-B9B4-9320-D6E8-302FF56E4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4015011"/>
            <a:ext cx="4695825" cy="23362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6C2D3A-52E3-35AF-DBC6-0334B69E3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972" y="1377771"/>
            <a:ext cx="4695825" cy="23549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E23349-CB81-514D-B909-59EA24431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58788"/>
            <a:ext cx="5217904" cy="219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14">
            <a:extLst>
              <a:ext uri="{FF2B5EF4-FFF2-40B4-BE49-F238E27FC236}">
                <a16:creationId xmlns:a16="http://schemas.microsoft.com/office/drawing/2014/main" id="{94AADDBA-45B5-15FE-5195-2D6EE98AFBD9}"/>
              </a:ext>
            </a:extLst>
          </p:cNvPr>
          <p:cNvSpPr>
            <a:spLocks noEditPoints="1"/>
          </p:cNvSpPr>
          <p:nvPr/>
        </p:nvSpPr>
        <p:spPr bwMode="auto">
          <a:xfrm>
            <a:off x="6998494" y="4538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D0CAB2AE-8592-0E77-2313-3E6EE7DF1DAD}"/>
              </a:ext>
            </a:extLst>
          </p:cNvPr>
          <p:cNvSpPr txBox="1"/>
          <p:nvPr/>
        </p:nvSpPr>
        <p:spPr>
          <a:xfrm>
            <a:off x="-773757" y="311571"/>
            <a:ext cx="760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机构和个人对借条的态度是？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32447DB-D2AA-E71A-D1D1-942CE416167E}"/>
              </a:ext>
            </a:extLst>
          </p:cNvPr>
          <p:cNvSpPr/>
          <p:nvPr/>
        </p:nvSpPr>
        <p:spPr>
          <a:xfrm>
            <a:off x="939800" y="3054096"/>
            <a:ext cx="2150872" cy="1014984"/>
          </a:xfrm>
          <a:prstGeom prst="roundRect">
            <a:avLst/>
          </a:prstGeom>
          <a:solidFill>
            <a:srgbClr val="FFB9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 dirty="0"/>
              <a:t>总用户</a:t>
            </a:r>
            <a:r>
              <a:rPr lang="en-US" altLang="zh-CN" sz="1600" dirty="0"/>
              <a:t>8224</a:t>
            </a:r>
            <a:r>
              <a:rPr lang="zh-CN" altLang="en-US" sz="1600" dirty="0"/>
              <a:t>家，非超级机构占比</a:t>
            </a:r>
            <a:r>
              <a:rPr lang="en-US" altLang="zh-CN" sz="1600" dirty="0"/>
              <a:t>89%</a:t>
            </a:r>
            <a:r>
              <a:rPr lang="zh-CN" altLang="en-US" sz="1600" dirty="0"/>
              <a:t>；贡献订单量</a:t>
            </a:r>
            <a:r>
              <a:rPr lang="en-US" altLang="zh-CN" sz="1600" dirty="0"/>
              <a:t>24.1%</a:t>
            </a:r>
            <a:endParaRPr lang="zh-CN" altLang="en-US" sz="1600" dirty="0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8873F2BD-3E50-59DD-1186-38BE7E90F5E0}"/>
              </a:ext>
            </a:extLst>
          </p:cNvPr>
          <p:cNvSpPr/>
          <p:nvPr/>
        </p:nvSpPr>
        <p:spPr>
          <a:xfrm>
            <a:off x="3209544" y="2313432"/>
            <a:ext cx="539496" cy="2999232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55D115C-5CC9-9A5F-1489-ECCB287E7EE5}"/>
              </a:ext>
            </a:extLst>
          </p:cNvPr>
          <p:cNvSpPr/>
          <p:nvPr/>
        </p:nvSpPr>
        <p:spPr>
          <a:xfrm>
            <a:off x="3816776" y="2047245"/>
            <a:ext cx="1870456" cy="646332"/>
          </a:xfrm>
          <a:prstGeom prst="roundRect">
            <a:avLst/>
          </a:prstGeom>
          <a:solidFill>
            <a:srgbClr val="FFB9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dirty="0"/>
              <a:t>机构用户</a:t>
            </a:r>
            <a:r>
              <a:rPr lang="en-US" altLang="zh-CN" sz="1400" dirty="0"/>
              <a:t>1290</a:t>
            </a:r>
            <a:r>
              <a:rPr lang="zh-CN" altLang="en-US" sz="1400" dirty="0"/>
              <a:t>家，占比</a:t>
            </a:r>
            <a:r>
              <a:rPr lang="en-US" altLang="zh-CN" sz="1400" dirty="0"/>
              <a:t>16%</a:t>
            </a:r>
            <a:r>
              <a:rPr lang="zh-CN" altLang="en-US" sz="1400" dirty="0"/>
              <a:t>，贡献订单量</a:t>
            </a:r>
            <a:r>
              <a:rPr lang="en-US" altLang="zh-CN" sz="1400" dirty="0"/>
              <a:t>17%</a:t>
            </a:r>
            <a:endParaRPr lang="zh-CN" altLang="en-US" sz="1400" dirty="0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57558031-AAB3-26AA-B9D6-CDA93A54F003}"/>
              </a:ext>
            </a:extLst>
          </p:cNvPr>
          <p:cNvSpPr/>
          <p:nvPr/>
        </p:nvSpPr>
        <p:spPr>
          <a:xfrm>
            <a:off x="5748866" y="1702540"/>
            <a:ext cx="296333" cy="1335743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6B559F50-CEB3-1EF6-F6A8-7757512467C0}"/>
              </a:ext>
            </a:extLst>
          </p:cNvPr>
          <p:cNvSpPr/>
          <p:nvPr/>
        </p:nvSpPr>
        <p:spPr>
          <a:xfrm>
            <a:off x="5779217" y="3128876"/>
            <a:ext cx="296333" cy="1335743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CD889E4-288A-7C85-E366-CDB36421390A}"/>
              </a:ext>
            </a:extLst>
          </p:cNvPr>
          <p:cNvSpPr/>
          <p:nvPr/>
        </p:nvSpPr>
        <p:spPr>
          <a:xfrm>
            <a:off x="3785277" y="3459754"/>
            <a:ext cx="1963589" cy="646331"/>
          </a:xfrm>
          <a:prstGeom prst="round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/>
              <a:t>个人用户</a:t>
            </a:r>
            <a:r>
              <a:rPr lang="en-US" altLang="zh-CN" sz="1400" dirty="0"/>
              <a:t>6002</a:t>
            </a:r>
            <a:r>
              <a:rPr lang="zh-CN" altLang="en-US" sz="1400" dirty="0"/>
              <a:t>位，</a:t>
            </a:r>
            <a:endParaRPr lang="en-US" altLang="zh-CN" sz="1400" dirty="0"/>
          </a:p>
          <a:p>
            <a:pPr algn="ctr"/>
            <a:r>
              <a:rPr lang="zh-CN" altLang="en-US" sz="1400" dirty="0"/>
              <a:t>贡献订单量</a:t>
            </a:r>
            <a:r>
              <a:rPr lang="en-US" altLang="zh-CN" sz="1400" dirty="0"/>
              <a:t>7.7%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31FEA7-EC9D-DBF6-D1B7-23FF547ECDBD}"/>
              </a:ext>
            </a:extLst>
          </p:cNvPr>
          <p:cNvSpPr txBox="1"/>
          <p:nvPr/>
        </p:nvSpPr>
        <p:spPr>
          <a:xfrm>
            <a:off x="6284959" y="1731160"/>
            <a:ext cx="4893733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机构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-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极速借条占比处在快速增长状态；补借条下降；</a:t>
            </a: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以极速借条为主的订单占比是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74.7%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以补借条为主的订单占比是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25.3%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E35D79-FBF2-2C49-3DF3-F352BF66FF67}"/>
              </a:ext>
            </a:extLst>
          </p:cNvPr>
          <p:cNvSpPr txBox="1"/>
          <p:nvPr/>
        </p:nvSpPr>
        <p:spPr>
          <a:xfrm>
            <a:off x="6284959" y="3255021"/>
            <a:ext cx="4893733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个人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-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极速借条占比处在快速增长状态；补借条下降；</a:t>
            </a: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以极速借条为主的订单占比是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77.7%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以补借条为主的订单占比是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22.2%</a:t>
            </a:r>
            <a:endParaRPr lang="zh-CN" altLang="en-US" sz="1400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7754C54-4A1A-8CDB-406A-B292370AD830}"/>
              </a:ext>
            </a:extLst>
          </p:cNvPr>
          <p:cNvSpPr/>
          <p:nvPr/>
        </p:nvSpPr>
        <p:spPr>
          <a:xfrm>
            <a:off x="5779217" y="4576752"/>
            <a:ext cx="296333" cy="1335743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8CF2FEE-8EFC-1D83-1692-64718E8300C9}"/>
              </a:ext>
            </a:extLst>
          </p:cNvPr>
          <p:cNvSpPr/>
          <p:nvPr/>
        </p:nvSpPr>
        <p:spPr>
          <a:xfrm>
            <a:off x="3785277" y="4907630"/>
            <a:ext cx="1963589" cy="646331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/>
              <a:t>一次性用户</a:t>
            </a:r>
            <a:endParaRPr lang="en-US" altLang="zh-CN" sz="1400" dirty="0"/>
          </a:p>
          <a:p>
            <a:pPr algn="ctr"/>
            <a:r>
              <a:rPr lang="en-US" altLang="zh-CN" sz="1400" dirty="0"/>
              <a:t>1742</a:t>
            </a:r>
            <a:r>
              <a:rPr lang="zh-CN" altLang="en-US" sz="1400" dirty="0"/>
              <a:t>位，贡献订单量</a:t>
            </a:r>
            <a:r>
              <a:rPr lang="en-US" altLang="zh-CN" sz="1400" dirty="0"/>
              <a:t>0.4%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8DBB294-29D8-B6E8-2C4D-8B45C8CE237E}"/>
              </a:ext>
            </a:extLst>
          </p:cNvPr>
          <p:cNvSpPr txBox="1"/>
          <p:nvPr/>
        </p:nvSpPr>
        <p:spPr>
          <a:xfrm>
            <a:off x="6284959" y="5055917"/>
            <a:ext cx="4893733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一次性用户极速借条为主，占比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80%</a:t>
            </a:r>
            <a:endParaRPr lang="zh-CN" altLang="en-US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40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99FD3832-E8EE-459D-A650-CD81C37C3839}"/>
              </a:ext>
            </a:extLst>
          </p:cNvPr>
          <p:cNvSpPr txBox="1">
            <a:spLocks/>
          </p:cNvSpPr>
          <p:nvPr/>
        </p:nvSpPr>
        <p:spPr>
          <a:xfrm>
            <a:off x="4627192" y="3159824"/>
            <a:ext cx="6491911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" panose="020B0400000000000000" pitchFamily="34" charset="-122"/>
              </a:rPr>
              <a:t>平台总数据展示</a:t>
            </a:r>
            <a:endParaRPr lang="zh-CN" altLang="en-US" sz="5400" dirty="0">
              <a:solidFill>
                <a:schemeClr val="tx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椭圆 8">
            <a:extLst>
              <a:ext uri="{FF2B5EF4-FFF2-40B4-BE49-F238E27FC236}">
                <a16:creationId xmlns:a16="http://schemas.microsoft.com/office/drawing/2014/main" id="{5A060EC6-21EC-4D5B-BB59-2E8A588A92EA}"/>
              </a:ext>
            </a:extLst>
          </p:cNvPr>
          <p:cNvSpPr/>
          <p:nvPr/>
        </p:nvSpPr>
        <p:spPr>
          <a:xfrm rot="4907701">
            <a:off x="4626070" y="2359259"/>
            <a:ext cx="178476" cy="152317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94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4AD5AEAF-56E9-0288-3F61-DF747E32C4E6}"/>
              </a:ext>
            </a:extLst>
          </p:cNvPr>
          <p:cNvSpPr>
            <a:spLocks noEditPoints="1"/>
          </p:cNvSpPr>
          <p:nvPr/>
        </p:nvSpPr>
        <p:spPr bwMode="auto">
          <a:xfrm>
            <a:off x="3788569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4F08DD5-56F5-D912-2B07-93C66B9B8E4B}"/>
              </a:ext>
            </a:extLst>
          </p:cNvPr>
          <p:cNvSpPr txBox="1"/>
          <p:nvPr/>
        </p:nvSpPr>
        <p:spPr>
          <a:xfrm>
            <a:off x="-878531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逾期天数分布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9301E0-07E0-64E7-D112-0A67D3DE7231}"/>
              </a:ext>
            </a:extLst>
          </p:cNvPr>
          <p:cNvSpPr txBox="1"/>
          <p:nvPr/>
        </p:nvSpPr>
        <p:spPr>
          <a:xfrm>
            <a:off x="1186531" y="3583866"/>
            <a:ext cx="3162204" cy="2218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平台逾期借条数为</a:t>
            </a:r>
            <a:r>
              <a:rPr lang="en-US" altLang="zh-CN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45850</a:t>
            </a: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张，占总借条数的</a:t>
            </a:r>
            <a:r>
              <a:rPr lang="en-US" altLang="zh-CN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10%</a:t>
            </a: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  <a:endParaRPr lang="en-US" altLang="zh-CN" sz="16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逾期天数在</a:t>
            </a:r>
            <a:r>
              <a:rPr lang="en-US" altLang="zh-CN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90</a:t>
            </a: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天以内最多，占比</a:t>
            </a:r>
            <a:r>
              <a:rPr lang="en-US" altLang="zh-CN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24.82%</a:t>
            </a: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  <a:endParaRPr lang="en-US" altLang="zh-CN" sz="16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其次</a:t>
            </a:r>
            <a:r>
              <a:rPr lang="en-US" altLang="zh-CN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180-360</a:t>
            </a: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天占比</a:t>
            </a:r>
            <a:r>
              <a:rPr lang="en-US" altLang="zh-CN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28.6%</a:t>
            </a: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8C2EA03-7868-FFB4-28AA-2B615F7C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971" y="1958923"/>
            <a:ext cx="6572058" cy="412125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9AA5024-C4B5-2ADA-0131-478B7C75618C}"/>
              </a:ext>
            </a:extLst>
          </p:cNvPr>
          <p:cNvSpPr txBox="1"/>
          <p:nvPr/>
        </p:nvSpPr>
        <p:spPr>
          <a:xfrm>
            <a:off x="1111807" y="2301440"/>
            <a:ext cx="51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逾期率</a:t>
            </a:r>
            <a:r>
              <a:rPr lang="en-US" altLang="zh-CN" sz="4400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10%</a:t>
            </a:r>
            <a:endParaRPr lang="zh-CN" altLang="en-US" sz="4400" b="1" dirty="0">
              <a:solidFill>
                <a:srgbClr val="FFB9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72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4AD5AEAF-56E9-0288-3F61-DF747E32C4E6}"/>
              </a:ext>
            </a:extLst>
          </p:cNvPr>
          <p:cNvSpPr>
            <a:spLocks noEditPoints="1"/>
          </p:cNvSpPr>
          <p:nvPr/>
        </p:nvSpPr>
        <p:spPr bwMode="auto">
          <a:xfrm>
            <a:off x="3788569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4F08DD5-56F5-D912-2B07-93C66B9B8E4B}"/>
              </a:ext>
            </a:extLst>
          </p:cNvPr>
          <p:cNvSpPr txBox="1"/>
          <p:nvPr/>
        </p:nvSpPr>
        <p:spPr>
          <a:xfrm>
            <a:off x="-878531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逾期天数分布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9301E0-07E0-64E7-D112-0A67D3DE7231}"/>
              </a:ext>
            </a:extLst>
          </p:cNvPr>
          <p:cNvSpPr txBox="1"/>
          <p:nvPr/>
        </p:nvSpPr>
        <p:spPr>
          <a:xfrm>
            <a:off x="8342854" y="2840023"/>
            <a:ext cx="3162204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1000-5000</a:t>
            </a: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元的逾期额占比最大，为</a:t>
            </a:r>
            <a:r>
              <a:rPr lang="en-US" altLang="zh-CN" sz="1600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47%</a:t>
            </a: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  <a:endParaRPr lang="en-US" altLang="zh-CN" sz="16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其中</a:t>
            </a:r>
            <a:r>
              <a:rPr lang="en-US" altLang="zh-CN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3000-4000</a:t>
            </a: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元逾期额占比最大，为</a:t>
            </a:r>
            <a:r>
              <a:rPr lang="en-US" altLang="zh-CN" sz="1600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20%</a:t>
            </a: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B569A1-B1E9-384F-8B2B-90450ECE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11" y="1599142"/>
            <a:ext cx="6855025" cy="41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14">
            <a:extLst>
              <a:ext uri="{FF2B5EF4-FFF2-40B4-BE49-F238E27FC236}">
                <a16:creationId xmlns:a16="http://schemas.microsoft.com/office/drawing/2014/main" id="{94AADDBA-45B5-15FE-5195-2D6EE98AFBD9}"/>
              </a:ext>
            </a:extLst>
          </p:cNvPr>
          <p:cNvSpPr>
            <a:spLocks noEditPoints="1"/>
          </p:cNvSpPr>
          <p:nvPr/>
        </p:nvSpPr>
        <p:spPr bwMode="auto">
          <a:xfrm>
            <a:off x="4595010" y="4538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D0CAB2AE-8592-0E77-2313-3E6EE7DF1DAD}"/>
              </a:ext>
            </a:extLst>
          </p:cNvPr>
          <p:cNvSpPr txBox="1"/>
          <p:nvPr/>
        </p:nvSpPr>
        <p:spPr>
          <a:xfrm>
            <a:off x="648749" y="311571"/>
            <a:ext cx="396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平台利率和金额？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4CD104-30F7-6A40-1035-9C317D91336B}"/>
              </a:ext>
            </a:extLst>
          </p:cNvPr>
          <p:cNvSpPr txBox="1"/>
          <p:nvPr/>
        </p:nvSpPr>
        <p:spPr>
          <a:xfrm>
            <a:off x="1456069" y="4974712"/>
            <a:ext cx="4681672" cy="904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出借人倾向于不填写利率和填写最高利率，说明用户对利率不敏感，更多的是</a:t>
            </a:r>
            <a:r>
              <a:rPr lang="zh-CN" altLang="en-US" sz="2400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使用借条凭证功能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8118FC-B04E-E8D1-F221-DF0EAD27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87" y="1491185"/>
            <a:ext cx="5157098" cy="309425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96B21C8-85D2-B786-064A-29CA7C86A119}"/>
              </a:ext>
            </a:extLst>
          </p:cNvPr>
          <p:cNvSpPr txBox="1"/>
          <p:nvPr/>
        </p:nvSpPr>
        <p:spPr>
          <a:xfrm>
            <a:off x="6636611" y="5098537"/>
            <a:ext cx="4681672" cy="105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从饼图可以看出，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1000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元以下的借条和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50000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元以上的借条数量最少；其他</a:t>
            </a:r>
            <a:r>
              <a:rPr lang="zh-CN" altLang="en-US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借条金额分布比较均匀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8861A8-E9F0-8AF8-348F-CA1D685FA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05" y="1485994"/>
            <a:ext cx="5157098" cy="33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2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4AD5AEAF-56E9-0288-3F61-DF747E32C4E6}"/>
              </a:ext>
            </a:extLst>
          </p:cNvPr>
          <p:cNvSpPr>
            <a:spLocks noEditPoints="1"/>
          </p:cNvSpPr>
          <p:nvPr/>
        </p:nvSpPr>
        <p:spPr bwMode="auto">
          <a:xfrm>
            <a:off x="3969544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4F08DD5-56F5-D912-2B07-93C66B9B8E4B}"/>
              </a:ext>
            </a:extLst>
          </p:cNvPr>
          <p:cNvSpPr txBox="1"/>
          <p:nvPr/>
        </p:nvSpPr>
        <p:spPr>
          <a:xfrm>
            <a:off x="-697556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交易时间段分布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80B12B-847C-3D4E-A36E-A0D60E501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93" y="1194081"/>
            <a:ext cx="9022519" cy="47558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B1DD4D-1C4D-0314-EF1F-96A7C7769E15}"/>
              </a:ext>
            </a:extLst>
          </p:cNvPr>
          <p:cNvSpPr txBox="1"/>
          <p:nvPr/>
        </p:nvSpPr>
        <p:spPr>
          <a:xfrm>
            <a:off x="9409938" y="3696210"/>
            <a:ext cx="21854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交易人数主要集中在</a:t>
            </a:r>
            <a:endParaRPr lang="en-US" altLang="zh-CN" sz="16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endParaRPr lang="en-US" altLang="zh-CN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r>
              <a:rPr lang="zh-CN" altLang="en-US" sz="2000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上午</a:t>
            </a:r>
            <a:r>
              <a:rPr lang="en-US" altLang="zh-CN" sz="2000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10</a:t>
            </a:r>
            <a:r>
              <a:rPr lang="zh-CN" altLang="en-US" sz="2000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点到晚上</a:t>
            </a:r>
            <a:endParaRPr lang="en-US" altLang="zh-CN" sz="2000" dirty="0">
              <a:solidFill>
                <a:srgbClr val="FFB90F"/>
              </a:solidFill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r>
              <a:rPr lang="en-US" altLang="zh-CN" sz="2000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20</a:t>
            </a:r>
            <a:r>
              <a:rPr lang="zh-CN" altLang="en-US" sz="2000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点；</a:t>
            </a:r>
            <a:endParaRPr lang="zh-CN" altLang="en-US" sz="1400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E8B35D-3367-4469-317D-90B08649DFCB}"/>
              </a:ext>
            </a:extLst>
          </p:cNvPr>
          <p:cNvSpPr/>
          <p:nvPr/>
        </p:nvSpPr>
        <p:spPr>
          <a:xfrm>
            <a:off x="1058332" y="2849881"/>
            <a:ext cx="7620848" cy="93344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8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CDF23677-8C16-754C-EF37-7395176B126D}"/>
              </a:ext>
            </a:extLst>
          </p:cNvPr>
          <p:cNvSpPr>
            <a:spLocks noEditPoints="1"/>
          </p:cNvSpPr>
          <p:nvPr/>
        </p:nvSpPr>
        <p:spPr bwMode="auto">
          <a:xfrm>
            <a:off x="5297708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799D866-EE03-6AD6-F4E1-E23446F379E0}"/>
              </a:ext>
            </a:extLst>
          </p:cNvPr>
          <p:cNvSpPr txBox="1"/>
          <p:nvPr/>
        </p:nvSpPr>
        <p:spPr>
          <a:xfrm>
            <a:off x="359719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用户活跃率和注销率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82FD04-0121-158C-3ADC-2F526C456ED9}"/>
              </a:ext>
            </a:extLst>
          </p:cNvPr>
          <p:cNvSpPr txBox="1"/>
          <p:nvPr/>
        </p:nvSpPr>
        <p:spPr>
          <a:xfrm>
            <a:off x="7598332" y="3096875"/>
            <a:ext cx="51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5.39%</a:t>
            </a:r>
            <a:endParaRPr lang="zh-CN" altLang="en-US" sz="5400" b="1" dirty="0">
              <a:solidFill>
                <a:srgbClr val="FFB90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5BFE46-58E7-2C3B-50C2-2B68F5F82AF0}"/>
              </a:ext>
            </a:extLst>
          </p:cNvPr>
          <p:cNvSpPr txBox="1"/>
          <p:nvPr/>
        </p:nvSpPr>
        <p:spPr>
          <a:xfrm>
            <a:off x="7598332" y="4328541"/>
            <a:ext cx="9216104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出借人注销账号人数</a:t>
            </a:r>
            <a:r>
              <a:rPr lang="en-US" altLang="zh-CN" dirty="0">
                <a:ea typeface="思源黑体 CN Medium" panose="020B0600000000000000" pitchFamily="34" charset="-122"/>
                <a:cs typeface="Aparajita" panose="020B0604020202020204" pitchFamily="34" charset="0"/>
              </a:rPr>
              <a:t>443</a:t>
            </a:r>
            <a:r>
              <a:rPr lang="zh-CN" altLang="en-US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，</a:t>
            </a:r>
            <a:endParaRPr lang="en-US" altLang="zh-CN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占总交易人数的</a:t>
            </a:r>
            <a:r>
              <a:rPr lang="en-US" altLang="zh-CN" dirty="0">
                <a:ea typeface="思源黑体 CN Medium" panose="020B0600000000000000" pitchFamily="34" charset="-122"/>
                <a:cs typeface="Aparajita" panose="020B0604020202020204" pitchFamily="34" charset="0"/>
              </a:rPr>
              <a:t>5.39%</a:t>
            </a:r>
            <a:r>
              <a:rPr lang="zh-CN" altLang="en-US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；</a:t>
            </a:r>
            <a:endParaRPr lang="en-US" altLang="zh-CN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FD329E-4330-8A61-E011-76A53AA161B5}"/>
              </a:ext>
            </a:extLst>
          </p:cNvPr>
          <p:cNvSpPr txBox="1"/>
          <p:nvPr/>
        </p:nvSpPr>
        <p:spPr>
          <a:xfrm>
            <a:off x="1963294" y="4109456"/>
            <a:ext cx="42285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通过样本分析，三个月内留存人数在</a:t>
            </a:r>
            <a:r>
              <a:rPr lang="en-US" altLang="zh-CN" sz="2800" b="1" dirty="0">
                <a:solidFill>
                  <a:srgbClr val="FFB90F"/>
                </a:solidFill>
              </a:rPr>
              <a:t>60%</a:t>
            </a:r>
            <a:r>
              <a:rPr lang="zh-CN" altLang="en-US" sz="2800" dirty="0">
                <a:solidFill>
                  <a:srgbClr val="FFB90F"/>
                </a:solidFill>
              </a:rPr>
              <a:t>以上</a:t>
            </a:r>
            <a:r>
              <a:rPr lang="en-US" altLang="zh-CN" dirty="0"/>
              <a:t>;</a:t>
            </a:r>
            <a:endParaRPr lang="en-US" altLang="zh-CN" dirty="0">
              <a:ea typeface="思源黑体 CN Medium" panose="020B0600000000000000" pitchFamily="34" charset="-122"/>
              <a:cs typeface="Aparajita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2B3844-F31D-2B25-C838-3BFC8095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97" y="1613832"/>
            <a:ext cx="4343400" cy="2447925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120637A-0093-1BE8-67DD-DA0AF5B69180}"/>
              </a:ext>
            </a:extLst>
          </p:cNvPr>
          <p:cNvCxnSpPr>
            <a:cxnSpLocks/>
          </p:cNvCxnSpPr>
          <p:nvPr/>
        </p:nvCxnSpPr>
        <p:spPr>
          <a:xfrm>
            <a:off x="3283744" y="2314575"/>
            <a:ext cx="2193131" cy="905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74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CDF23677-8C16-754C-EF37-7395176B126D}"/>
              </a:ext>
            </a:extLst>
          </p:cNvPr>
          <p:cNvSpPr>
            <a:spLocks noEditPoints="1"/>
          </p:cNvSpPr>
          <p:nvPr/>
        </p:nvSpPr>
        <p:spPr bwMode="auto">
          <a:xfrm>
            <a:off x="4524661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799D866-EE03-6AD6-F4E1-E23446F379E0}"/>
              </a:ext>
            </a:extLst>
          </p:cNvPr>
          <p:cNvSpPr txBox="1"/>
          <p:nvPr/>
        </p:nvSpPr>
        <p:spPr>
          <a:xfrm>
            <a:off x="-142439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出借人借款特征</a:t>
            </a:r>
            <a:r>
              <a:rPr lang="en-US" altLang="zh-CN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B8FDE2-F957-489F-17CC-1D0A656A8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90" y="1925088"/>
            <a:ext cx="4564374" cy="27422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0DEF89-FF3A-B9DD-1743-AF618B85923C}"/>
              </a:ext>
            </a:extLst>
          </p:cNvPr>
          <p:cNvSpPr txBox="1"/>
          <p:nvPr/>
        </p:nvSpPr>
        <p:spPr>
          <a:xfrm>
            <a:off x="1749213" y="4896262"/>
            <a:ext cx="4207932" cy="1116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出借时间在</a:t>
            </a:r>
            <a:r>
              <a:rPr lang="en-US" altLang="zh-CN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21</a:t>
            </a:r>
            <a:r>
              <a:rPr lang="zh-CN" altLang="en-US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天以下占比</a:t>
            </a:r>
            <a:r>
              <a:rPr lang="en-US" altLang="zh-CN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76.7% 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，出借时间为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1-7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天的出借人占比</a:t>
            </a:r>
            <a:r>
              <a:rPr lang="en-US" altLang="zh-CN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41%</a:t>
            </a:r>
            <a:r>
              <a:rPr lang="zh-CN" altLang="en-US" sz="14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，大多数出借到期后，会进行续期；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D49665-8F4D-0F8B-A630-1D06A7D30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642" y="1696672"/>
            <a:ext cx="4937958" cy="29706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EEF52C-A6CB-E92C-7657-08149126F3B6}"/>
              </a:ext>
            </a:extLst>
          </p:cNvPr>
          <p:cNvSpPr txBox="1"/>
          <p:nvPr/>
        </p:nvSpPr>
        <p:spPr>
          <a:xfrm>
            <a:off x="6553199" y="5080184"/>
            <a:ext cx="461772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通过对比，我们可以看出出借周期集中在</a:t>
            </a:r>
            <a:r>
              <a:rPr lang="en-US" altLang="zh-CN" sz="2000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6-7</a:t>
            </a:r>
            <a:r>
              <a:rPr lang="zh-CN" altLang="en-US" sz="1600" dirty="0">
                <a:ea typeface="思源黑体 CN Medium" panose="020B0600000000000000" pitchFamily="34" charset="-122"/>
                <a:cs typeface="Aparajita" panose="020B0604020202020204" pitchFamily="34" charset="0"/>
              </a:rPr>
              <a:t>天。</a:t>
            </a:r>
          </a:p>
        </p:txBody>
      </p:sp>
    </p:spTree>
    <p:extLst>
      <p:ext uri="{BB962C8B-B14F-4D97-AF65-F5344CB8AC3E}">
        <p14:creationId xmlns:p14="http://schemas.microsoft.com/office/powerpoint/2010/main" val="241561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2AC6D3C-E18F-C28E-53CD-13E390A7952C}"/>
              </a:ext>
            </a:extLst>
          </p:cNvPr>
          <p:cNvSpPr txBox="1"/>
          <p:nvPr/>
        </p:nvSpPr>
        <p:spPr>
          <a:xfrm>
            <a:off x="1971675" y="4922901"/>
            <a:ext cx="824865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严格续期律为</a:t>
            </a:r>
            <a:r>
              <a:rPr lang="en-US" altLang="zh-CN" dirty="0"/>
              <a:t>53%</a:t>
            </a:r>
            <a:r>
              <a:rPr lang="zh-CN" altLang="en-US" dirty="0"/>
              <a:t>，也就是说借款人中，有</a:t>
            </a:r>
            <a:r>
              <a:rPr lang="en-US" altLang="zh-CN" dirty="0"/>
              <a:t>53%</a:t>
            </a:r>
            <a:r>
              <a:rPr lang="zh-CN" altLang="en-US" dirty="0"/>
              <a:t>在还款当天会向同一出借人再次借款（续期）；其中极速借为</a:t>
            </a:r>
            <a:r>
              <a:rPr lang="en-US" altLang="zh-CN" dirty="0"/>
              <a:t>90%</a:t>
            </a:r>
            <a:r>
              <a:rPr lang="zh-CN" altLang="en-US" dirty="0"/>
              <a:t>，补借条为</a:t>
            </a:r>
            <a:r>
              <a:rPr lang="en-US" altLang="zh-CN" dirty="0"/>
              <a:t>10%</a:t>
            </a:r>
            <a:r>
              <a:rPr lang="zh-CN" altLang="en-US" dirty="0"/>
              <a:t>；</a:t>
            </a:r>
          </a:p>
        </p:txBody>
      </p:sp>
      <p:sp>
        <p:nvSpPr>
          <p:cNvPr id="11" name="Freeform 514">
            <a:extLst>
              <a:ext uri="{FF2B5EF4-FFF2-40B4-BE49-F238E27FC236}">
                <a16:creationId xmlns:a16="http://schemas.microsoft.com/office/drawing/2014/main" id="{423C3347-A518-50CF-0D71-F37A3E0DC34C}"/>
              </a:ext>
            </a:extLst>
          </p:cNvPr>
          <p:cNvSpPr>
            <a:spLocks noEditPoints="1"/>
          </p:cNvSpPr>
          <p:nvPr/>
        </p:nvSpPr>
        <p:spPr bwMode="auto">
          <a:xfrm>
            <a:off x="4524661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3D59F11-F66B-094E-DDCF-4473A73FFE09}"/>
              </a:ext>
            </a:extLst>
          </p:cNvPr>
          <p:cNvSpPr txBox="1"/>
          <p:nvPr/>
        </p:nvSpPr>
        <p:spPr>
          <a:xfrm>
            <a:off x="-142439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出借人借款特征</a:t>
            </a:r>
            <a:r>
              <a:rPr lang="en-US" altLang="zh-CN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6356C8-49CC-0B14-FB4D-29B336B3E735}"/>
              </a:ext>
            </a:extLst>
          </p:cNvPr>
          <p:cNvSpPr txBox="1"/>
          <p:nvPr/>
        </p:nvSpPr>
        <p:spPr>
          <a:xfrm>
            <a:off x="4770169" y="2273915"/>
            <a:ext cx="2651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FFB90F"/>
                </a:solidFill>
                <a:ea typeface="思源黑体 CN Medium" panose="020B0600000000000000" pitchFamily="34" charset="-122"/>
                <a:cs typeface="Aparajita" panose="020B0604020202020204" pitchFamily="34" charset="0"/>
              </a:rPr>
              <a:t>53%</a:t>
            </a:r>
            <a:endParaRPr lang="zh-CN" altLang="en-US" sz="8800" b="1" dirty="0">
              <a:solidFill>
                <a:srgbClr val="FFB9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7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104">
            <a:extLst>
              <a:ext uri="{FF2B5EF4-FFF2-40B4-BE49-F238E27FC236}">
                <a16:creationId xmlns:a16="http://schemas.microsoft.com/office/drawing/2014/main" id="{742F0681-FDEA-4474-B646-7C3C94F430F7}"/>
              </a:ext>
            </a:extLst>
          </p:cNvPr>
          <p:cNvSpPr>
            <a:spLocks/>
          </p:cNvSpPr>
          <p:nvPr/>
        </p:nvSpPr>
        <p:spPr bwMode="auto">
          <a:xfrm rot="17871261">
            <a:off x="8470048" y="1502399"/>
            <a:ext cx="1716088" cy="946150"/>
          </a:xfrm>
          <a:custGeom>
            <a:avLst/>
            <a:gdLst>
              <a:gd name="T0" fmla="*/ 24 w 404"/>
              <a:gd name="T1" fmla="*/ 114 h 223"/>
              <a:gd name="T2" fmla="*/ 95 w 404"/>
              <a:gd name="T3" fmla="*/ 42 h 223"/>
              <a:gd name="T4" fmla="*/ 152 w 404"/>
              <a:gd name="T5" fmla="*/ 20 h 223"/>
              <a:gd name="T6" fmla="*/ 161 w 404"/>
              <a:gd name="T7" fmla="*/ 64 h 223"/>
              <a:gd name="T8" fmla="*/ 128 w 404"/>
              <a:gd name="T9" fmla="*/ 200 h 223"/>
              <a:gd name="T10" fmla="*/ 208 w 404"/>
              <a:gd name="T11" fmla="*/ 187 h 223"/>
              <a:gd name="T12" fmla="*/ 259 w 404"/>
              <a:gd name="T13" fmla="*/ 168 h 223"/>
              <a:gd name="T14" fmla="*/ 279 w 404"/>
              <a:gd name="T15" fmla="*/ 162 h 223"/>
              <a:gd name="T16" fmla="*/ 286 w 404"/>
              <a:gd name="T17" fmla="*/ 157 h 223"/>
              <a:gd name="T18" fmla="*/ 281 w 404"/>
              <a:gd name="T19" fmla="*/ 170 h 223"/>
              <a:gd name="T20" fmla="*/ 290 w 404"/>
              <a:gd name="T21" fmla="*/ 222 h 223"/>
              <a:gd name="T22" fmla="*/ 333 w 404"/>
              <a:gd name="T23" fmla="*/ 214 h 223"/>
              <a:gd name="T24" fmla="*/ 392 w 404"/>
              <a:gd name="T25" fmla="*/ 200 h 223"/>
              <a:gd name="T26" fmla="*/ 386 w 404"/>
              <a:gd name="T27" fmla="*/ 181 h 223"/>
              <a:gd name="T28" fmla="*/ 327 w 404"/>
              <a:gd name="T29" fmla="*/ 195 h 223"/>
              <a:gd name="T30" fmla="*/ 298 w 404"/>
              <a:gd name="T31" fmla="*/ 201 h 223"/>
              <a:gd name="T32" fmla="*/ 300 w 404"/>
              <a:gd name="T33" fmla="*/ 176 h 223"/>
              <a:gd name="T34" fmla="*/ 303 w 404"/>
              <a:gd name="T35" fmla="*/ 146 h 223"/>
              <a:gd name="T36" fmla="*/ 280 w 404"/>
              <a:gd name="T37" fmla="*/ 141 h 223"/>
              <a:gd name="T38" fmla="*/ 183 w 404"/>
              <a:gd name="T39" fmla="*/ 175 h 223"/>
              <a:gd name="T40" fmla="*/ 133 w 404"/>
              <a:gd name="T41" fmla="*/ 160 h 223"/>
              <a:gd name="T42" fmla="*/ 154 w 404"/>
              <a:gd name="T43" fmla="*/ 114 h 223"/>
              <a:gd name="T44" fmla="*/ 193 w 404"/>
              <a:gd name="T45" fmla="*/ 36 h 223"/>
              <a:gd name="T46" fmla="*/ 152 w 404"/>
              <a:gd name="T47" fmla="*/ 0 h 223"/>
              <a:gd name="T48" fmla="*/ 7 w 404"/>
              <a:gd name="T49" fmla="*/ 104 h 223"/>
              <a:gd name="T50" fmla="*/ 24 w 404"/>
              <a:gd name="T51" fmla="*/ 114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04" h="223">
                <a:moveTo>
                  <a:pt x="24" y="114"/>
                </a:moveTo>
                <a:cubicBezTo>
                  <a:pt x="42" y="85"/>
                  <a:pt x="66" y="60"/>
                  <a:pt x="95" y="42"/>
                </a:cubicBezTo>
                <a:cubicBezTo>
                  <a:pt x="112" y="31"/>
                  <a:pt x="132" y="20"/>
                  <a:pt x="152" y="20"/>
                </a:cubicBezTo>
                <a:cubicBezTo>
                  <a:pt x="181" y="21"/>
                  <a:pt x="170" y="48"/>
                  <a:pt x="161" y="64"/>
                </a:cubicBezTo>
                <a:cubicBezTo>
                  <a:pt x="147" y="92"/>
                  <a:pt x="78" y="174"/>
                  <a:pt x="128" y="200"/>
                </a:cubicBezTo>
                <a:cubicBezTo>
                  <a:pt x="151" y="211"/>
                  <a:pt x="186" y="196"/>
                  <a:pt x="208" y="187"/>
                </a:cubicBezTo>
                <a:cubicBezTo>
                  <a:pt x="225" y="181"/>
                  <a:pt x="242" y="174"/>
                  <a:pt x="259" y="168"/>
                </a:cubicBezTo>
                <a:cubicBezTo>
                  <a:pt x="266" y="166"/>
                  <a:pt x="273" y="165"/>
                  <a:pt x="279" y="162"/>
                </a:cubicBezTo>
                <a:cubicBezTo>
                  <a:pt x="284" y="163"/>
                  <a:pt x="287" y="161"/>
                  <a:pt x="286" y="157"/>
                </a:cubicBezTo>
                <a:cubicBezTo>
                  <a:pt x="284" y="162"/>
                  <a:pt x="282" y="166"/>
                  <a:pt x="281" y="170"/>
                </a:cubicBezTo>
                <a:cubicBezTo>
                  <a:pt x="274" y="187"/>
                  <a:pt x="260" y="219"/>
                  <a:pt x="290" y="222"/>
                </a:cubicBezTo>
                <a:cubicBezTo>
                  <a:pt x="304" y="223"/>
                  <a:pt x="320" y="217"/>
                  <a:pt x="333" y="214"/>
                </a:cubicBezTo>
                <a:cubicBezTo>
                  <a:pt x="352" y="209"/>
                  <a:pt x="372" y="205"/>
                  <a:pt x="392" y="200"/>
                </a:cubicBezTo>
                <a:cubicBezTo>
                  <a:pt x="404" y="197"/>
                  <a:pt x="399" y="178"/>
                  <a:pt x="386" y="181"/>
                </a:cubicBezTo>
                <a:cubicBezTo>
                  <a:pt x="367" y="186"/>
                  <a:pt x="347" y="190"/>
                  <a:pt x="327" y="195"/>
                </a:cubicBezTo>
                <a:cubicBezTo>
                  <a:pt x="322" y="196"/>
                  <a:pt x="303" y="203"/>
                  <a:pt x="298" y="201"/>
                </a:cubicBezTo>
                <a:cubicBezTo>
                  <a:pt x="287" y="197"/>
                  <a:pt x="297" y="183"/>
                  <a:pt x="300" y="176"/>
                </a:cubicBezTo>
                <a:cubicBezTo>
                  <a:pt x="303" y="166"/>
                  <a:pt x="310" y="155"/>
                  <a:pt x="303" y="146"/>
                </a:cubicBezTo>
                <a:cubicBezTo>
                  <a:pt x="298" y="139"/>
                  <a:pt x="288" y="139"/>
                  <a:pt x="280" y="141"/>
                </a:cubicBezTo>
                <a:cubicBezTo>
                  <a:pt x="247" y="146"/>
                  <a:pt x="216" y="165"/>
                  <a:pt x="183" y="175"/>
                </a:cubicBezTo>
                <a:cubicBezTo>
                  <a:pt x="164" y="181"/>
                  <a:pt x="126" y="193"/>
                  <a:pt x="133" y="160"/>
                </a:cubicBezTo>
                <a:cubicBezTo>
                  <a:pt x="136" y="143"/>
                  <a:pt x="145" y="128"/>
                  <a:pt x="154" y="114"/>
                </a:cubicBezTo>
                <a:cubicBezTo>
                  <a:pt x="168" y="91"/>
                  <a:pt x="191" y="64"/>
                  <a:pt x="193" y="36"/>
                </a:cubicBezTo>
                <a:cubicBezTo>
                  <a:pt x="196" y="12"/>
                  <a:pt x="173" y="0"/>
                  <a:pt x="152" y="0"/>
                </a:cubicBezTo>
                <a:cubicBezTo>
                  <a:pt x="92" y="1"/>
                  <a:pt x="36" y="57"/>
                  <a:pt x="7" y="104"/>
                </a:cubicBezTo>
                <a:cubicBezTo>
                  <a:pt x="0" y="115"/>
                  <a:pt x="17" y="125"/>
                  <a:pt x="24" y="11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99FD3832-E8EE-459D-A650-CD81C37C3839}"/>
              </a:ext>
            </a:extLst>
          </p:cNvPr>
          <p:cNvSpPr txBox="1">
            <a:spLocks/>
          </p:cNvSpPr>
          <p:nvPr/>
        </p:nvSpPr>
        <p:spPr>
          <a:xfrm>
            <a:off x="6238574" y="3010089"/>
            <a:ext cx="5419725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出借人如何使用人人信</a:t>
            </a:r>
            <a:endParaRPr lang="zh-CN" altLang="en-US" sz="3200" dirty="0">
              <a:solidFill>
                <a:schemeClr val="tx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267E43-95CF-4100-9AF6-9BF079BAFF65}"/>
              </a:ext>
            </a:extLst>
          </p:cNvPr>
          <p:cNvSpPr txBox="1"/>
          <p:nvPr/>
        </p:nvSpPr>
        <p:spPr>
          <a:xfrm>
            <a:off x="4356531" y="2842454"/>
            <a:ext cx="1605832" cy="141579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tx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  <a:sym typeface="思源黑体" panose="020B0400000000000000" pitchFamily="34" charset="-122"/>
              </a:rPr>
              <a:t>01</a:t>
            </a:r>
            <a:endParaRPr lang="zh-CN" altLang="en-US" spc="100" dirty="0">
              <a:solidFill>
                <a:schemeClr val="tx2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  <a:sym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4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14">
            <a:extLst>
              <a:ext uri="{FF2B5EF4-FFF2-40B4-BE49-F238E27FC236}">
                <a16:creationId xmlns:a16="http://schemas.microsoft.com/office/drawing/2014/main" id="{289403A0-FC18-B2E5-DE07-DD960D47513C}"/>
              </a:ext>
            </a:extLst>
          </p:cNvPr>
          <p:cNvSpPr>
            <a:spLocks noEditPoints="1"/>
          </p:cNvSpPr>
          <p:nvPr/>
        </p:nvSpPr>
        <p:spPr bwMode="auto">
          <a:xfrm>
            <a:off x="4524661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656CC04-12C0-6310-1418-B9D93F1F8A51}"/>
              </a:ext>
            </a:extLst>
          </p:cNvPr>
          <p:cNvSpPr txBox="1"/>
          <p:nvPr/>
        </p:nvSpPr>
        <p:spPr>
          <a:xfrm>
            <a:off x="-142439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出借人借款特征</a:t>
            </a:r>
            <a:r>
              <a:rPr lang="en-US" altLang="zh-CN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353495-C76D-6DDF-3A6F-AD8DE4A2B885}"/>
              </a:ext>
            </a:extLst>
          </p:cNvPr>
          <p:cNvSpPr txBox="1"/>
          <p:nvPr/>
        </p:nvSpPr>
        <p:spPr>
          <a:xfrm>
            <a:off x="1514475" y="4709541"/>
            <a:ext cx="979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全部出借人中，有</a:t>
            </a:r>
            <a:r>
              <a:rPr lang="en-US" altLang="zh-CN" dirty="0"/>
              <a:t>12%</a:t>
            </a:r>
            <a:r>
              <a:rPr lang="zh-CN" altLang="en-US" dirty="0"/>
              <a:t>借过款，其中有</a:t>
            </a:r>
            <a:r>
              <a:rPr lang="en-US" altLang="zh-CN" dirty="0"/>
              <a:t>19.5%</a:t>
            </a:r>
            <a:r>
              <a:rPr lang="zh-CN" altLang="en-US" dirty="0"/>
              <a:t>借款次数大于出借次数，是“伪出借人”；大多数“伪出借人”集中在低频次出借人中；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944BF9-5E1C-50CA-73E7-59F6F9436C1F}"/>
              </a:ext>
            </a:extLst>
          </p:cNvPr>
          <p:cNvSpPr txBox="1"/>
          <p:nvPr/>
        </p:nvSpPr>
        <p:spPr>
          <a:xfrm>
            <a:off x="4238269" y="2337923"/>
            <a:ext cx="3715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FFB90F"/>
                </a:solidFill>
              </a:rPr>
              <a:t>12%</a:t>
            </a:r>
            <a:endParaRPr lang="zh-CN" altLang="en-US" sz="8800" b="1" dirty="0">
              <a:solidFill>
                <a:srgbClr val="FFB9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7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7D27CE-8D35-4031-8251-D6C53D8A341A}"/>
              </a:ext>
            </a:extLst>
          </p:cNvPr>
          <p:cNvGrpSpPr/>
          <p:nvPr/>
        </p:nvGrpSpPr>
        <p:grpSpPr>
          <a:xfrm>
            <a:off x="-1892753" y="353100"/>
            <a:ext cx="5054008" cy="646331"/>
            <a:chOff x="-2778124" y="353100"/>
            <a:chExt cx="5054008" cy="646331"/>
          </a:xfrm>
        </p:grpSpPr>
        <p:sp>
          <p:nvSpPr>
            <p:cNvPr id="58" name="Freeform 514">
              <a:extLst>
                <a:ext uri="{FF2B5EF4-FFF2-40B4-BE49-F238E27FC236}">
                  <a16:creationId xmlns:a16="http://schemas.microsoft.com/office/drawing/2014/main" id="{31419E9F-DB68-4067-B85F-C6B5E23BD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7551" y="49537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5362B35D-E7AE-4BD0-A4D7-1DB1944A42EA}"/>
                </a:ext>
              </a:extLst>
            </p:cNvPr>
            <p:cNvSpPr txBox="1"/>
            <p:nvPr/>
          </p:nvSpPr>
          <p:spPr>
            <a:xfrm>
              <a:off x="-2778124" y="353100"/>
              <a:ext cx="4564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r"/>
              <a:r>
                <a:rPr lang="zh-CN" altLang="en-US" sz="3600" dirty="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rPr>
                <a:t>流失预警</a:t>
              </a:r>
              <a:endParaRPr lang="zh-CN" altLang="zh-CN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0C0312D-577B-2674-F70D-FC1F162D3612}"/>
              </a:ext>
            </a:extLst>
          </p:cNvPr>
          <p:cNvSpPr txBox="1"/>
          <p:nvPr/>
        </p:nvSpPr>
        <p:spPr>
          <a:xfrm>
            <a:off x="2249424" y="4425696"/>
            <a:ext cx="8119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月份仍在活跃（月订单大于</a:t>
            </a:r>
            <a:r>
              <a:rPr lang="en-US" altLang="zh-CN" dirty="0"/>
              <a:t>10</a:t>
            </a:r>
            <a:r>
              <a:rPr lang="zh-CN" altLang="en-US" dirty="0"/>
              <a:t>）的</a:t>
            </a:r>
            <a:r>
              <a:rPr lang="en-US" altLang="zh-CN" dirty="0"/>
              <a:t>539</a:t>
            </a:r>
            <a:r>
              <a:rPr lang="zh-CN" altLang="en-US" dirty="0"/>
              <a:t>家机构中，有</a:t>
            </a:r>
            <a:r>
              <a:rPr lang="en-US" altLang="zh-CN" dirty="0"/>
              <a:t>53%</a:t>
            </a:r>
            <a:r>
              <a:rPr lang="zh-CN" altLang="en-US" dirty="0"/>
              <a:t>在</a:t>
            </a:r>
            <a:r>
              <a:rPr lang="en-US" altLang="zh-CN" dirty="0"/>
              <a:t>6</a:t>
            </a:r>
            <a:r>
              <a:rPr lang="zh-CN" altLang="en-US" dirty="0"/>
              <a:t>月份降低</a:t>
            </a:r>
            <a:r>
              <a:rPr lang="en-US" altLang="zh-CN" dirty="0"/>
              <a:t>50%</a:t>
            </a:r>
            <a:r>
              <a:rPr lang="zh-CN" altLang="en-US" dirty="0"/>
              <a:t>以上订单；有</a:t>
            </a:r>
            <a:r>
              <a:rPr lang="en-US" altLang="zh-CN" dirty="0"/>
              <a:t>90</a:t>
            </a:r>
            <a:r>
              <a:rPr lang="zh-CN" altLang="en-US" dirty="0"/>
              <a:t>家完全流失；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可以通过流失预计机制，实时监控已流失和潜在流失用户；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697043-2E36-D661-5A01-754B74777B09}"/>
              </a:ext>
            </a:extLst>
          </p:cNvPr>
          <p:cNvSpPr txBox="1"/>
          <p:nvPr/>
        </p:nvSpPr>
        <p:spPr>
          <a:xfrm>
            <a:off x="4238269" y="2337923"/>
            <a:ext cx="3715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FFB90F"/>
                </a:solidFill>
              </a:rPr>
              <a:t>53%</a:t>
            </a:r>
            <a:endParaRPr lang="zh-CN" altLang="en-US" sz="8800" b="1" dirty="0">
              <a:solidFill>
                <a:srgbClr val="FFB9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43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99FD3832-E8EE-459D-A650-CD81C37C3839}"/>
              </a:ext>
            </a:extLst>
          </p:cNvPr>
          <p:cNvSpPr txBox="1">
            <a:spLocks/>
          </p:cNvSpPr>
          <p:nvPr/>
        </p:nvSpPr>
        <p:spPr>
          <a:xfrm>
            <a:off x="6229639" y="3102674"/>
            <a:ext cx="5776433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" panose="020B0400000000000000" pitchFamily="34" charset="-122"/>
              </a:rPr>
              <a:t>如何通过数据驱动人人信增长</a:t>
            </a:r>
            <a:endParaRPr lang="zh-CN" altLang="en-US" sz="3200" dirty="0">
              <a:solidFill>
                <a:schemeClr val="tx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267E43-95CF-4100-9AF6-9BF079BAFF65}"/>
              </a:ext>
            </a:extLst>
          </p:cNvPr>
          <p:cNvSpPr txBox="1"/>
          <p:nvPr/>
        </p:nvSpPr>
        <p:spPr>
          <a:xfrm>
            <a:off x="4356531" y="2842454"/>
            <a:ext cx="1605832" cy="141579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tx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  <a:sym typeface="思源黑体" panose="020B0400000000000000" pitchFamily="34" charset="-122"/>
              </a:rPr>
              <a:t>02</a:t>
            </a:r>
            <a:endParaRPr lang="zh-CN" altLang="en-US" spc="100" dirty="0">
              <a:solidFill>
                <a:schemeClr val="tx2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椭圆 8">
            <a:extLst>
              <a:ext uri="{FF2B5EF4-FFF2-40B4-BE49-F238E27FC236}">
                <a16:creationId xmlns:a16="http://schemas.microsoft.com/office/drawing/2014/main" id="{5A060EC6-21EC-4D5B-BB59-2E8A588A92EA}"/>
              </a:ext>
            </a:extLst>
          </p:cNvPr>
          <p:cNvSpPr/>
          <p:nvPr/>
        </p:nvSpPr>
        <p:spPr>
          <a:xfrm rot="4907701">
            <a:off x="4626070" y="2359259"/>
            <a:ext cx="178476" cy="152317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70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918BCA28-4B83-455A-AA84-5628F606E4CE}"/>
              </a:ext>
            </a:extLst>
          </p:cNvPr>
          <p:cNvGrpSpPr/>
          <p:nvPr/>
        </p:nvGrpSpPr>
        <p:grpSpPr>
          <a:xfrm>
            <a:off x="-711653" y="191175"/>
            <a:ext cx="5025433" cy="646331"/>
            <a:chOff x="-1597024" y="191175"/>
            <a:chExt cx="5025433" cy="646331"/>
          </a:xfrm>
        </p:grpSpPr>
        <p:sp>
          <p:nvSpPr>
            <p:cNvPr id="25" name="Freeform 514">
              <a:extLst>
                <a:ext uri="{FF2B5EF4-FFF2-40B4-BE49-F238E27FC236}">
                  <a16:creationId xmlns:a16="http://schemas.microsoft.com/office/drawing/2014/main" id="{C92E7D3C-F1CF-4A15-AD41-10E2BCC46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076" y="333450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035A4D5B-4117-4534-91E0-31ACA6AB5E51}"/>
                </a:ext>
              </a:extLst>
            </p:cNvPr>
            <p:cNvSpPr txBox="1"/>
            <p:nvPr/>
          </p:nvSpPr>
          <p:spPr>
            <a:xfrm>
              <a:off x="-1597024" y="191175"/>
              <a:ext cx="4564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r"/>
              <a:r>
                <a:rPr lang="zh-CN" altLang="en-US" sz="3600" dirty="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rPr>
                <a:t>监控和分析规划</a:t>
              </a:r>
              <a:endParaRPr lang="zh-CN" altLang="zh-CN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4798942-9D3B-CF94-8851-3D3D29258F7A}"/>
              </a:ext>
            </a:extLst>
          </p:cNvPr>
          <p:cNvSpPr txBox="1"/>
          <p:nvPr/>
        </p:nvSpPr>
        <p:spPr>
          <a:xfrm>
            <a:off x="1840992" y="1574224"/>
            <a:ext cx="886663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B90F"/>
                </a:solidFill>
              </a:rPr>
              <a:t>后续需要持续监控及分析规划：</a:t>
            </a:r>
            <a:endParaRPr lang="en-US" altLang="zh-CN" b="1" dirty="0">
              <a:solidFill>
                <a:srgbClr val="FFB90F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sz="1600" dirty="0"/>
              <a:t>1</a:t>
            </a:r>
            <a:r>
              <a:rPr lang="zh-CN" altLang="en-US" sz="1600" dirty="0"/>
              <a:t>、出借人所有群体的波动监控，对互相转化情况及流失情况做重点模型监控及预测；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、对于超级机构群体做特定监控，建立流失预警模型；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3</a:t>
            </a:r>
            <a:r>
              <a:rPr lang="zh-CN" altLang="en-US" sz="1600" dirty="0"/>
              <a:t>、 识别出服务费意愿强的出借人群体，单独监控；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4</a:t>
            </a:r>
            <a:r>
              <a:rPr lang="zh-CN" altLang="en-US" sz="1600" dirty="0"/>
              <a:t>、借款人整体的用户画像及用户分层分析；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5</a:t>
            </a:r>
            <a:r>
              <a:rPr lang="zh-CN" altLang="en-US" sz="1600" dirty="0"/>
              <a:t>、借款人同样根据分层情况做好群体转化的监控及特定流失预警；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6</a:t>
            </a:r>
            <a:r>
              <a:rPr lang="zh-CN" altLang="en-US" sz="1600" dirty="0"/>
              <a:t>、用户行为全面监控，并与业务数据做</a:t>
            </a:r>
            <a:r>
              <a:rPr lang="en-US" altLang="zh-CN" sz="1600" dirty="0"/>
              <a:t>ID</a:t>
            </a:r>
            <a:r>
              <a:rPr lang="zh-CN" altLang="en-US" sz="1600" dirty="0"/>
              <a:t>打通融合分析；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7</a:t>
            </a:r>
            <a:r>
              <a:rPr lang="zh-CN" altLang="en-US" sz="1600" dirty="0"/>
              <a:t>、基于整体数据的特定业务专题分析（营销策略、渠道策略、收费切入人群、收费切入点等）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38FA0A-58BD-47DE-AC0C-2CBCDA44B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1396" y="413893"/>
            <a:ext cx="10937172" cy="88033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53598C-8600-463E-AF8E-74A9566C8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9836" y="407640"/>
            <a:ext cx="5864860" cy="7425572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22DC7F26-DC29-489A-BE32-8967F5371747}"/>
              </a:ext>
            </a:extLst>
          </p:cNvPr>
          <p:cNvSpPr txBox="1"/>
          <p:nvPr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2A35E8D-3801-4CC7-97A8-6E5532AD2914}"/>
              </a:ext>
            </a:extLst>
          </p:cNvPr>
          <p:cNvSpPr txBox="1"/>
          <p:nvPr/>
        </p:nvSpPr>
        <p:spPr>
          <a:xfrm>
            <a:off x="-19973422" y="-15670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BF5B2C0-58EB-492B-9C08-0299C615E6DC}"/>
              </a:ext>
            </a:extLst>
          </p:cNvPr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0B80301-A46B-4570-A77D-9585B0304AAB}"/>
              </a:ext>
            </a:extLst>
          </p:cNvPr>
          <p:cNvSpPr txBox="1"/>
          <p:nvPr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E0428837-E63B-4C78-82C4-B25F16381AF3}"/>
              </a:ext>
            </a:extLst>
          </p:cNvPr>
          <p:cNvSpPr/>
          <p:nvPr/>
        </p:nvSpPr>
        <p:spPr>
          <a:xfrm>
            <a:off x="-23734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</a:p>
        </p:txBody>
      </p:sp>
      <p:sp>
        <p:nvSpPr>
          <p:cNvPr id="39" name="椭圆 8">
            <a:extLst>
              <a:ext uri="{FF2B5EF4-FFF2-40B4-BE49-F238E27FC236}">
                <a16:creationId xmlns:a16="http://schemas.microsoft.com/office/drawing/2014/main" id="{844D45D0-D336-42D3-B478-EA59710DB461}"/>
              </a:ext>
            </a:extLst>
          </p:cNvPr>
          <p:cNvSpPr/>
          <p:nvPr/>
        </p:nvSpPr>
        <p:spPr>
          <a:xfrm rot="840566">
            <a:off x="1419522" y="2237304"/>
            <a:ext cx="2993802" cy="2915574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F3B4C60-873F-472E-9057-4A3B1E017133}"/>
              </a:ext>
            </a:extLst>
          </p:cNvPr>
          <p:cNvSpPr/>
          <p:nvPr/>
        </p:nvSpPr>
        <p:spPr>
          <a:xfrm>
            <a:off x="1727900" y="2417594"/>
            <a:ext cx="2993802" cy="2554994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D3A022D1-E958-4FB5-AFA4-F88D66384D30}"/>
              </a:ext>
            </a:extLst>
          </p:cNvPr>
          <p:cNvSpPr/>
          <p:nvPr/>
        </p:nvSpPr>
        <p:spPr>
          <a:xfrm>
            <a:off x="8471460" y="365198"/>
            <a:ext cx="3373506" cy="2259386"/>
          </a:xfrm>
          <a:custGeom>
            <a:avLst/>
            <a:gdLst>
              <a:gd name="connsiteX0" fmla="*/ 0 w 3373506"/>
              <a:gd name="connsiteY0" fmla="*/ 0 h 2259386"/>
              <a:gd name="connsiteX1" fmla="*/ 2781228 w 3373506"/>
              <a:gd name="connsiteY1" fmla="*/ 0 h 2259386"/>
              <a:gd name="connsiteX2" fmla="*/ 3373506 w 3373506"/>
              <a:gd name="connsiteY2" fmla="*/ 592278 h 2259386"/>
              <a:gd name="connsiteX3" fmla="*/ 3373506 w 3373506"/>
              <a:gd name="connsiteY3" fmla="*/ 2259386 h 2259386"/>
              <a:gd name="connsiteX4" fmla="*/ 0 w 3373506"/>
              <a:gd name="connsiteY4" fmla="*/ 2259386 h 2259386"/>
              <a:gd name="connsiteX0" fmla="*/ 0 w 3373506"/>
              <a:gd name="connsiteY0" fmla="*/ 2259386 h 2350826"/>
              <a:gd name="connsiteX1" fmla="*/ 0 w 3373506"/>
              <a:gd name="connsiteY1" fmla="*/ 0 h 2350826"/>
              <a:gd name="connsiteX2" fmla="*/ 2781228 w 3373506"/>
              <a:gd name="connsiteY2" fmla="*/ 0 h 2350826"/>
              <a:gd name="connsiteX3" fmla="*/ 3373506 w 3373506"/>
              <a:gd name="connsiteY3" fmla="*/ 592278 h 2350826"/>
              <a:gd name="connsiteX4" fmla="*/ 3373506 w 3373506"/>
              <a:gd name="connsiteY4" fmla="*/ 2259386 h 2350826"/>
              <a:gd name="connsiteX5" fmla="*/ 91440 w 3373506"/>
              <a:gd name="connsiteY5" fmla="*/ 2350826 h 2350826"/>
              <a:gd name="connsiteX0" fmla="*/ 0 w 3373506"/>
              <a:gd name="connsiteY0" fmla="*/ 2259386 h 2259386"/>
              <a:gd name="connsiteX1" fmla="*/ 0 w 3373506"/>
              <a:gd name="connsiteY1" fmla="*/ 0 h 2259386"/>
              <a:gd name="connsiteX2" fmla="*/ 2781228 w 3373506"/>
              <a:gd name="connsiteY2" fmla="*/ 0 h 2259386"/>
              <a:gd name="connsiteX3" fmla="*/ 3373506 w 3373506"/>
              <a:gd name="connsiteY3" fmla="*/ 592278 h 2259386"/>
              <a:gd name="connsiteX4" fmla="*/ 3373506 w 3373506"/>
              <a:gd name="connsiteY4" fmla="*/ 2259386 h 2259386"/>
              <a:gd name="connsiteX0" fmla="*/ 0 w 3373506"/>
              <a:gd name="connsiteY0" fmla="*/ 0 h 2259386"/>
              <a:gd name="connsiteX1" fmla="*/ 2781228 w 3373506"/>
              <a:gd name="connsiteY1" fmla="*/ 0 h 2259386"/>
              <a:gd name="connsiteX2" fmla="*/ 3373506 w 3373506"/>
              <a:gd name="connsiteY2" fmla="*/ 592278 h 2259386"/>
              <a:gd name="connsiteX3" fmla="*/ 3373506 w 3373506"/>
              <a:gd name="connsiteY3" fmla="*/ 2259386 h 225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3506" h="2259386">
                <a:moveTo>
                  <a:pt x="0" y="0"/>
                </a:moveTo>
                <a:lnTo>
                  <a:pt x="2781228" y="0"/>
                </a:lnTo>
                <a:cubicBezTo>
                  <a:pt x="3108334" y="0"/>
                  <a:pt x="3373506" y="265172"/>
                  <a:pt x="3373506" y="592278"/>
                </a:cubicBezTo>
                <a:lnTo>
                  <a:pt x="3373506" y="2259386"/>
                </a:lnTo>
              </a:path>
            </a:pathLst>
          </a:cu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91D4FD-B53D-48BE-ACBC-0A857CAD4450}"/>
              </a:ext>
            </a:extLst>
          </p:cNvPr>
          <p:cNvSpPr txBox="1"/>
          <p:nvPr/>
        </p:nvSpPr>
        <p:spPr>
          <a:xfrm>
            <a:off x="5132399" y="2233152"/>
            <a:ext cx="5171443" cy="196401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indent="0" algn="r" defTabSz="914354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b="1" i="1">
                <a:ln w="12700">
                  <a:noFill/>
                </a:ln>
                <a:solidFill>
                  <a:schemeClr val="bg1"/>
                </a:solidFill>
                <a:effectLst/>
                <a:cs typeface="+mn-ea"/>
              </a:defRPr>
            </a:lvl1pPr>
            <a:lvl2pPr marL="685766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2942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120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057298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514474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652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829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006" indent="-228589" defTabSz="91435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chemeClr val="tx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谢谢聆听</a:t>
            </a:r>
            <a:endParaRPr lang="en-US" altLang="zh-CN" dirty="0">
              <a:solidFill>
                <a:schemeClr val="tx2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íśḻidè">
            <a:extLst>
              <a:ext uri="{FF2B5EF4-FFF2-40B4-BE49-F238E27FC236}">
                <a16:creationId xmlns:a16="http://schemas.microsoft.com/office/drawing/2014/main" id="{AEADA20E-35C2-442E-8DDC-CB514870164D}"/>
              </a:ext>
            </a:extLst>
          </p:cNvPr>
          <p:cNvSpPr txBox="1">
            <a:spLocks/>
          </p:cNvSpPr>
          <p:nvPr/>
        </p:nvSpPr>
        <p:spPr>
          <a:xfrm>
            <a:off x="8208972" y="2269728"/>
            <a:ext cx="2591933" cy="345971"/>
          </a:xfrm>
          <a:prstGeom prst="parallelogram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cs typeface="+mn-ea"/>
                <a:sym typeface="+mn-lt"/>
              </a:rPr>
              <a:t>SUMMARY REPORT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83E981-CBF9-4D39-A49E-AAC25818B033}"/>
              </a:ext>
            </a:extLst>
          </p:cNvPr>
          <p:cNvGrpSpPr/>
          <p:nvPr/>
        </p:nvGrpSpPr>
        <p:grpSpPr>
          <a:xfrm>
            <a:off x="6718762" y="365197"/>
            <a:ext cx="1396537" cy="154927"/>
            <a:chOff x="5905500" y="308048"/>
            <a:chExt cx="2209800" cy="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EFD3AAA-2A3E-4DD3-9F6A-4EE50C217492}"/>
                </a:ext>
              </a:extLst>
            </p:cNvPr>
            <p:cNvCxnSpPr/>
            <p:nvPr/>
          </p:nvCxnSpPr>
          <p:spPr>
            <a:xfrm>
              <a:off x="65151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4491E585-983F-4E4A-AD11-B2A339DA401F}"/>
                </a:ext>
              </a:extLst>
            </p:cNvPr>
            <p:cNvCxnSpPr/>
            <p:nvPr/>
          </p:nvCxnSpPr>
          <p:spPr>
            <a:xfrm>
              <a:off x="71247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336A24E-5D24-4098-B54E-0D7C4C7CC73F}"/>
                </a:ext>
              </a:extLst>
            </p:cNvPr>
            <p:cNvCxnSpPr/>
            <p:nvPr/>
          </p:nvCxnSpPr>
          <p:spPr>
            <a:xfrm>
              <a:off x="77343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A0D6E6A7-F4C2-4387-9BC5-C5143E92D583}"/>
                </a:ext>
              </a:extLst>
            </p:cNvPr>
            <p:cNvCxnSpPr/>
            <p:nvPr/>
          </p:nvCxnSpPr>
          <p:spPr>
            <a:xfrm>
              <a:off x="59055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椭圆 8">
            <a:extLst>
              <a:ext uri="{FF2B5EF4-FFF2-40B4-BE49-F238E27FC236}">
                <a16:creationId xmlns:a16="http://schemas.microsoft.com/office/drawing/2014/main" id="{8ADE0DDD-8172-4DDC-BD0A-FE9B517A95A8}"/>
              </a:ext>
            </a:extLst>
          </p:cNvPr>
          <p:cNvSpPr/>
          <p:nvPr/>
        </p:nvSpPr>
        <p:spPr>
          <a:xfrm rot="2152291">
            <a:off x="4591131" y="1817632"/>
            <a:ext cx="580726" cy="495608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8" name="椭圆 8">
            <a:extLst>
              <a:ext uri="{FF2B5EF4-FFF2-40B4-BE49-F238E27FC236}">
                <a16:creationId xmlns:a16="http://schemas.microsoft.com/office/drawing/2014/main" id="{FD790C5C-3309-483C-89A8-33C73C571957}"/>
              </a:ext>
            </a:extLst>
          </p:cNvPr>
          <p:cNvSpPr/>
          <p:nvPr/>
        </p:nvSpPr>
        <p:spPr>
          <a:xfrm rot="2152291">
            <a:off x="4350449" y="1409472"/>
            <a:ext cx="369153" cy="315046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9" name="椭圆 8">
            <a:extLst>
              <a:ext uri="{FF2B5EF4-FFF2-40B4-BE49-F238E27FC236}">
                <a16:creationId xmlns:a16="http://schemas.microsoft.com/office/drawing/2014/main" id="{505FF50A-1E49-451E-A174-259FDCD1728B}"/>
              </a:ext>
            </a:extLst>
          </p:cNvPr>
          <p:cNvSpPr/>
          <p:nvPr/>
        </p:nvSpPr>
        <p:spPr>
          <a:xfrm rot="4907701">
            <a:off x="5179867" y="1911626"/>
            <a:ext cx="178476" cy="152317"/>
          </a:xfrm>
          <a:custGeom>
            <a:avLst/>
            <a:gdLst>
              <a:gd name="connsiteX0" fmla="*/ 0 w 2346894"/>
              <a:gd name="connsiteY0" fmla="*/ 1173447 h 2346894"/>
              <a:gd name="connsiteX1" fmla="*/ 1173447 w 2346894"/>
              <a:gd name="connsiteY1" fmla="*/ 0 h 2346894"/>
              <a:gd name="connsiteX2" fmla="*/ 2346894 w 2346894"/>
              <a:gd name="connsiteY2" fmla="*/ 1173447 h 2346894"/>
              <a:gd name="connsiteX3" fmla="*/ 1173447 w 2346894"/>
              <a:gd name="connsiteY3" fmla="*/ 2346894 h 2346894"/>
              <a:gd name="connsiteX4" fmla="*/ 0 w 2346894"/>
              <a:gd name="connsiteY4" fmla="*/ 1173447 h 2346894"/>
              <a:gd name="connsiteX0" fmla="*/ 0 w 2730353"/>
              <a:gd name="connsiteY0" fmla="*/ 1232573 h 2347176"/>
              <a:gd name="connsiteX1" fmla="*/ 1556906 w 2730353"/>
              <a:gd name="connsiteY1" fmla="*/ 133 h 2347176"/>
              <a:gd name="connsiteX2" fmla="*/ 2730353 w 2730353"/>
              <a:gd name="connsiteY2" fmla="*/ 1173580 h 2347176"/>
              <a:gd name="connsiteX3" fmla="*/ 1556906 w 2730353"/>
              <a:gd name="connsiteY3" fmla="*/ 2347027 h 2347176"/>
              <a:gd name="connsiteX4" fmla="*/ 0 w 2730353"/>
              <a:gd name="connsiteY4" fmla="*/ 1232573 h 2347176"/>
              <a:gd name="connsiteX0" fmla="*/ 2029 w 2732382"/>
              <a:gd name="connsiteY0" fmla="*/ 1439014 h 2553570"/>
              <a:gd name="connsiteX1" fmla="*/ 1263967 w 2732382"/>
              <a:gd name="connsiteY1" fmla="*/ 96 h 2553570"/>
              <a:gd name="connsiteX2" fmla="*/ 2732382 w 2732382"/>
              <a:gd name="connsiteY2" fmla="*/ 1380021 h 2553570"/>
              <a:gd name="connsiteX3" fmla="*/ 1558935 w 2732382"/>
              <a:gd name="connsiteY3" fmla="*/ 2553468 h 2553570"/>
              <a:gd name="connsiteX4" fmla="*/ 2029 w 2732382"/>
              <a:gd name="connsiteY4" fmla="*/ 1439014 h 2553570"/>
              <a:gd name="connsiteX0" fmla="*/ 1663 w 2967990"/>
              <a:gd name="connsiteY0" fmla="*/ 1498289 h 2554185"/>
              <a:gd name="connsiteX1" fmla="*/ 1499575 w 2967990"/>
              <a:gd name="connsiteY1" fmla="*/ 377 h 2554185"/>
              <a:gd name="connsiteX2" fmla="*/ 2967990 w 2967990"/>
              <a:gd name="connsiteY2" fmla="*/ 1380302 h 2554185"/>
              <a:gd name="connsiteX3" fmla="*/ 1794543 w 2967990"/>
              <a:gd name="connsiteY3" fmla="*/ 2553749 h 2554185"/>
              <a:gd name="connsiteX4" fmla="*/ 1663 w 2967990"/>
              <a:gd name="connsiteY4" fmla="*/ 1498289 h 2554185"/>
              <a:gd name="connsiteX0" fmla="*/ 27475 w 2993802"/>
              <a:gd name="connsiteY0" fmla="*/ 1498289 h 2554994"/>
              <a:gd name="connsiteX1" fmla="*/ 1525387 w 2993802"/>
              <a:gd name="connsiteY1" fmla="*/ 377 h 2554994"/>
              <a:gd name="connsiteX2" fmla="*/ 2993802 w 2993802"/>
              <a:gd name="connsiteY2" fmla="*/ 1380302 h 2554994"/>
              <a:gd name="connsiteX3" fmla="*/ 1820355 w 2993802"/>
              <a:gd name="connsiteY3" fmla="*/ 2553749 h 2554994"/>
              <a:gd name="connsiteX4" fmla="*/ 27475 w 2993802"/>
              <a:gd name="connsiteY4" fmla="*/ 1498289 h 25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802" h="2554994">
                <a:moveTo>
                  <a:pt x="27475" y="1498289"/>
                </a:moveTo>
                <a:cubicBezTo>
                  <a:pt x="-198667" y="630275"/>
                  <a:pt x="1030999" y="20042"/>
                  <a:pt x="1525387" y="377"/>
                </a:cubicBezTo>
                <a:cubicBezTo>
                  <a:pt x="2019775" y="-19288"/>
                  <a:pt x="2993802" y="732225"/>
                  <a:pt x="2993802" y="1380302"/>
                </a:cubicBezTo>
                <a:cubicBezTo>
                  <a:pt x="2993802" y="2028379"/>
                  <a:pt x="2314743" y="2534085"/>
                  <a:pt x="1820355" y="2553749"/>
                </a:cubicBezTo>
                <a:cubicBezTo>
                  <a:pt x="1325967" y="2573414"/>
                  <a:pt x="253617" y="2366303"/>
                  <a:pt x="27475" y="1498289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5BCD302-469F-4931-AA11-24C6627DAEB2}"/>
              </a:ext>
            </a:extLst>
          </p:cNvPr>
          <p:cNvGrpSpPr/>
          <p:nvPr/>
        </p:nvGrpSpPr>
        <p:grpSpPr>
          <a:xfrm rot="5400000">
            <a:off x="11069234" y="4339914"/>
            <a:ext cx="1396537" cy="154927"/>
            <a:chOff x="5905500" y="308048"/>
            <a:chExt cx="2209800" cy="0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7F4DA83-B373-4291-B449-7BAC65E5DDA6}"/>
                </a:ext>
              </a:extLst>
            </p:cNvPr>
            <p:cNvCxnSpPr/>
            <p:nvPr/>
          </p:nvCxnSpPr>
          <p:spPr>
            <a:xfrm>
              <a:off x="65151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B8E088B-6F6D-4113-881D-9D5D2A356B33}"/>
                </a:ext>
              </a:extLst>
            </p:cNvPr>
            <p:cNvCxnSpPr/>
            <p:nvPr/>
          </p:nvCxnSpPr>
          <p:spPr>
            <a:xfrm>
              <a:off x="71247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D0E6142-F02C-4880-BB53-4D1742BA253E}"/>
                </a:ext>
              </a:extLst>
            </p:cNvPr>
            <p:cNvCxnSpPr/>
            <p:nvPr/>
          </p:nvCxnSpPr>
          <p:spPr>
            <a:xfrm>
              <a:off x="77343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43BE73F3-D06E-49B5-9EB4-653377F1D778}"/>
                </a:ext>
              </a:extLst>
            </p:cNvPr>
            <p:cNvCxnSpPr/>
            <p:nvPr/>
          </p:nvCxnSpPr>
          <p:spPr>
            <a:xfrm>
              <a:off x="5905500" y="308048"/>
              <a:ext cx="381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069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9" grpId="0" animBg="1"/>
      <p:bldP spid="45" grpId="0" animBg="1"/>
      <p:bldP spid="13" grpId="0"/>
      <p:bldP spid="15" grpId="0" animBg="1"/>
      <p:bldP spid="87" grpId="0" animBg="1"/>
      <p:bldP spid="88" grpId="0" animBg="1"/>
      <p:bldP spid="8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C79A56F-6FE4-4489-B1A7-EEE96770BCD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80360" y="2624774"/>
            <a:ext cx="6556248" cy="97155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olidFill>
                  <a:schemeClr val="accent2"/>
                </a:solidFill>
                <a:sym typeface="思源黑体" panose="020B0400000000000000" pitchFamily="34" charset="-122"/>
              </a:rPr>
              <a:t>统计时间：</a:t>
            </a:r>
            <a:r>
              <a:rPr lang="en-US" altLang="zh-CN" dirty="0">
                <a:solidFill>
                  <a:schemeClr val="accent2"/>
                </a:solidFill>
                <a:sym typeface="思源黑体" panose="020B0400000000000000" pitchFamily="34" charset="-122"/>
              </a:rPr>
              <a:t>2021.01.01-2022.06.28</a:t>
            </a:r>
            <a:endParaRPr lang="zh-CN" altLang="en-US" dirty="0">
              <a:solidFill>
                <a:schemeClr val="accent2"/>
              </a:solidFill>
              <a:sym typeface="思源黑体" panose="020B04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53EA16B-9DF9-4310-BA27-024F8F625FF8}"/>
              </a:ext>
            </a:extLst>
          </p:cNvPr>
          <p:cNvGrpSpPr/>
          <p:nvPr/>
        </p:nvGrpSpPr>
        <p:grpSpPr>
          <a:xfrm>
            <a:off x="-1959428" y="273471"/>
            <a:ext cx="5025433" cy="646331"/>
            <a:chOff x="-1930399" y="191175"/>
            <a:chExt cx="5025433" cy="646331"/>
          </a:xfrm>
        </p:grpSpPr>
        <p:sp>
          <p:nvSpPr>
            <p:cNvPr id="20" name="Freeform 514">
              <a:extLst>
                <a:ext uri="{FF2B5EF4-FFF2-40B4-BE49-F238E27FC236}">
                  <a16:creationId xmlns:a16="http://schemas.microsoft.com/office/drawing/2014/main" id="{B4B783D8-B39B-4285-A17D-B056E3809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6701" y="333450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534A3908-4731-4C13-8A81-89A110007187}"/>
                </a:ext>
              </a:extLst>
            </p:cNvPr>
            <p:cNvSpPr txBox="1"/>
            <p:nvPr/>
          </p:nvSpPr>
          <p:spPr>
            <a:xfrm>
              <a:off x="-1930399" y="191175"/>
              <a:ext cx="4564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r"/>
              <a:r>
                <a:rPr lang="zh-CN" altLang="en-US" sz="3600" dirty="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rPr>
                <a:t>统计周期</a:t>
              </a:r>
              <a:endParaRPr lang="zh-CN" altLang="zh-CN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3" name="文本占位符 1">
            <a:extLst>
              <a:ext uri="{FF2B5EF4-FFF2-40B4-BE49-F238E27FC236}">
                <a16:creationId xmlns:a16="http://schemas.microsoft.com/office/drawing/2014/main" id="{24901C75-E2F5-ED29-DF9C-2A3BBC16F82E}"/>
              </a:ext>
            </a:extLst>
          </p:cNvPr>
          <p:cNvSpPr txBox="1">
            <a:spLocks/>
          </p:cNvSpPr>
          <p:nvPr/>
        </p:nvSpPr>
        <p:spPr>
          <a:xfrm>
            <a:off x="3396455" y="3426398"/>
            <a:ext cx="5399087" cy="971550"/>
          </a:xfr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b="1" kern="120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accent2"/>
                </a:solidFill>
                <a:sym typeface="思源黑体" panose="020B0400000000000000" pitchFamily="34" charset="-122"/>
              </a:rPr>
              <a:t>数据来源：人人信后台用户数据</a:t>
            </a:r>
          </a:p>
        </p:txBody>
      </p:sp>
      <p:sp>
        <p:nvSpPr>
          <p:cNvPr id="24" name="圆角矩形 45">
            <a:extLst>
              <a:ext uri="{FF2B5EF4-FFF2-40B4-BE49-F238E27FC236}">
                <a16:creationId xmlns:a16="http://schemas.microsoft.com/office/drawing/2014/main" id="{819110BF-3688-BD4A-617C-EAC6994E71CA}"/>
              </a:ext>
            </a:extLst>
          </p:cNvPr>
          <p:cNvSpPr/>
          <p:nvPr/>
        </p:nvSpPr>
        <p:spPr>
          <a:xfrm>
            <a:off x="2209801" y="1774981"/>
            <a:ext cx="8217710" cy="3320824"/>
          </a:xfrm>
          <a:prstGeom prst="roundRect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>
              <a:cs typeface="+mn-ea"/>
              <a:sym typeface="+mn-lt"/>
            </a:endParaRPr>
          </a:p>
        </p:txBody>
      </p:sp>
      <p:pic>
        <p:nvPicPr>
          <p:cNvPr id="8" name="图片占位符 23">
            <a:extLst>
              <a:ext uri="{FF2B5EF4-FFF2-40B4-BE49-F238E27FC236}">
                <a16:creationId xmlns:a16="http://schemas.microsoft.com/office/drawing/2014/main" id="{EA33F47F-0A0D-F498-5E5F-2595E0FF8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52"/>
          <a:stretch/>
        </p:blipFill>
        <p:spPr>
          <a:xfrm>
            <a:off x="1264515" y="2507376"/>
            <a:ext cx="1890572" cy="1890572"/>
          </a:xfrm>
          <a:custGeom>
            <a:avLst/>
            <a:gdLst>
              <a:gd name="connsiteX0" fmla="*/ 945286 w 1890572"/>
              <a:gd name="connsiteY0" fmla="*/ 0 h 1890572"/>
              <a:gd name="connsiteX1" fmla="*/ 1890572 w 1890572"/>
              <a:gd name="connsiteY1" fmla="*/ 945286 h 1890572"/>
              <a:gd name="connsiteX2" fmla="*/ 945286 w 1890572"/>
              <a:gd name="connsiteY2" fmla="*/ 1890572 h 1890572"/>
              <a:gd name="connsiteX3" fmla="*/ 0 w 1890572"/>
              <a:gd name="connsiteY3" fmla="*/ 945286 h 1890572"/>
              <a:gd name="connsiteX4" fmla="*/ 945286 w 1890572"/>
              <a:gd name="connsiteY4" fmla="*/ 0 h 189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572" h="1890572">
                <a:moveTo>
                  <a:pt x="945286" y="0"/>
                </a:moveTo>
                <a:cubicBezTo>
                  <a:pt x="1467353" y="0"/>
                  <a:pt x="1890572" y="423219"/>
                  <a:pt x="1890572" y="945286"/>
                </a:cubicBezTo>
                <a:cubicBezTo>
                  <a:pt x="1890572" y="1467353"/>
                  <a:pt x="1467353" y="1890572"/>
                  <a:pt x="945286" y="1890572"/>
                </a:cubicBezTo>
                <a:cubicBezTo>
                  <a:pt x="423219" y="1890572"/>
                  <a:pt x="0" y="1467353"/>
                  <a:pt x="0" y="945286"/>
                </a:cubicBezTo>
                <a:cubicBezTo>
                  <a:pt x="0" y="423219"/>
                  <a:pt x="423219" y="0"/>
                  <a:pt x="9452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1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53619B5-152A-DE68-6A66-1B615A48C852}"/>
              </a:ext>
            </a:extLst>
          </p:cNvPr>
          <p:cNvSpPr/>
          <p:nvPr/>
        </p:nvSpPr>
        <p:spPr>
          <a:xfrm>
            <a:off x="877823" y="1636776"/>
            <a:ext cx="10447401" cy="4378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>
              <a:cs typeface="+mn-ea"/>
              <a:sym typeface="+mn-lt"/>
            </a:endParaRPr>
          </a:p>
        </p:txBody>
      </p:sp>
      <p:sp>
        <p:nvSpPr>
          <p:cNvPr id="48" name="Freeform 514">
            <a:extLst>
              <a:ext uri="{FF2B5EF4-FFF2-40B4-BE49-F238E27FC236}">
                <a16:creationId xmlns:a16="http://schemas.microsoft.com/office/drawing/2014/main" id="{D765EBFB-69A0-59CD-A625-6CD8B4557B2D}"/>
              </a:ext>
            </a:extLst>
          </p:cNvPr>
          <p:cNvSpPr>
            <a:spLocks noEditPoints="1"/>
          </p:cNvSpPr>
          <p:nvPr/>
        </p:nvSpPr>
        <p:spPr bwMode="auto">
          <a:xfrm>
            <a:off x="2707672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id="{25C52931-38C1-55E7-E9A7-4D9BC9764F54}"/>
              </a:ext>
            </a:extLst>
          </p:cNvPr>
          <p:cNvSpPr txBox="1"/>
          <p:nvPr/>
        </p:nvSpPr>
        <p:spPr>
          <a:xfrm>
            <a:off x="-1959428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数据结论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6AEDDE0-3A83-0930-E3E5-4F7E99BE4365}"/>
              </a:ext>
            </a:extLst>
          </p:cNvPr>
          <p:cNvSpPr txBox="1"/>
          <p:nvPr/>
        </p:nvSpPr>
        <p:spPr>
          <a:xfrm>
            <a:off x="1070187" y="2139019"/>
            <a:ext cx="10718800" cy="381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rgbClr val="44546A"/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rgbClr val="44546A"/>
                </a:solidFill>
                <a:cs typeface="+mn-ea"/>
                <a:sym typeface="+mn-lt"/>
              </a:rPr>
              <a:t>超级机构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年之后注册的占比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39%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年之前注册的占比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61%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；说明大多数核心用户是之前的传播铺垫，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是老用户；但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年新注册用户比例高达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25%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，说明新用户在不断增加。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rgbClr val="44546A"/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极速借和补借条使用人数差距较大，分别占比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94.6%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42.3%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（补借条和极速借同时使用不冲突）；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3</a:t>
            </a:r>
            <a:r>
              <a:rPr lang="zh-CN" altLang="en-US" sz="1400" dirty="0">
                <a:solidFill>
                  <a:srgbClr val="44546A"/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三个月前交易的用户</a:t>
            </a:r>
            <a:r>
              <a:rPr lang="en-US" altLang="zh-CN" sz="1400" dirty="0">
                <a:solidFill>
                  <a:srgbClr val="FFB90F"/>
                </a:solidFill>
                <a:cs typeface="+mn-ea"/>
              </a:rPr>
              <a:t>60%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会在三个月后继续交易，老用户活跃率较高；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4</a:t>
            </a:r>
            <a:r>
              <a:rPr lang="zh-CN" altLang="en-US" sz="1400" dirty="0">
                <a:solidFill>
                  <a:srgbClr val="44546A"/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出借人放款周期以短期为主，一般选择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6</a:t>
            </a:r>
            <a:r>
              <a:rPr lang="zh-CN" altLang="en-US" sz="1400" dirty="0">
                <a:solidFill>
                  <a:srgbClr val="FFB90F"/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天，但大多数到期后需要续期，借条续期比例为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53%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，续期需求极强；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rgbClr val="44546A"/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出借人被逾期率保持在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10%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左右，说明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笔放款就有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笔被逾期的风险；</a:t>
            </a:r>
            <a:endParaRPr lang="en-US" altLang="zh-CN" sz="1400" dirty="0">
              <a:solidFill>
                <a:srgbClr val="FFB90F"/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6</a:t>
            </a:r>
            <a:r>
              <a:rPr lang="zh-CN" altLang="en-US" sz="1400" dirty="0">
                <a:solidFill>
                  <a:srgbClr val="44546A"/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rgbClr val="44546A"/>
                </a:solidFill>
                <a:cs typeface="+mn-ea"/>
                <a:sym typeface="+mn-lt"/>
              </a:rPr>
              <a:t>超级机构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极速借和补借条订单比例分别为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79%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21%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；其次</a:t>
            </a:r>
            <a:r>
              <a:rPr lang="zh-CN" altLang="en-US" sz="1400" dirty="0">
                <a:solidFill>
                  <a:srgbClr val="44546A"/>
                </a:solidFill>
                <a:cs typeface="+mn-ea"/>
                <a:sym typeface="+mn-lt"/>
              </a:rPr>
              <a:t>机构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极速借和补借条订单比例为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74.7%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25.3%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；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rgbClr val="44546A"/>
                </a:solidFill>
                <a:cs typeface="+mn-ea"/>
                <a:sym typeface="+mn-lt"/>
              </a:rPr>
              <a:t>、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出借人中，有</a:t>
            </a:r>
            <a:r>
              <a:rPr lang="en-US" altLang="zh-CN" sz="1400" dirty="0">
                <a:solidFill>
                  <a:srgbClr val="FFB90F"/>
                </a:solidFill>
                <a:cs typeface="+mn-ea"/>
              </a:rPr>
              <a:t>12%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借过款，其中有</a:t>
            </a:r>
            <a:r>
              <a:rPr lang="en-US" altLang="zh-CN" sz="1400" dirty="0">
                <a:solidFill>
                  <a:srgbClr val="FFB90F"/>
                </a:solidFill>
                <a:cs typeface="+mn-ea"/>
              </a:rPr>
              <a:t>19.5%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借款次数大于出借次数，是“伪出借人”；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44546A"/>
                </a:solidFill>
                <a:cs typeface="+mn-ea"/>
                <a:sym typeface="+mn-lt"/>
              </a:rPr>
              <a:t>8</a:t>
            </a:r>
            <a:r>
              <a:rPr lang="zh-CN" altLang="en-US" sz="1400" dirty="0">
                <a:solidFill>
                  <a:srgbClr val="44546A"/>
                </a:solidFill>
                <a:cs typeface="+mn-ea"/>
                <a:sym typeface="+mn-lt"/>
              </a:rPr>
              <a:t>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账号注销用户占比</a:t>
            </a:r>
            <a:r>
              <a:rPr lang="en-US" altLang="zh-CN" sz="1400" dirty="0">
                <a:solidFill>
                  <a:srgbClr val="FFB90F"/>
                </a:solidFill>
                <a:cs typeface="+mn-ea"/>
                <a:sym typeface="+mn-lt"/>
              </a:rPr>
              <a:t>5.39%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，不排除注销账号用户重新注册新账号继续使用；</a:t>
            </a:r>
            <a:endParaRPr lang="zh-CN" altLang="en-US" sz="1400" dirty="0">
              <a:solidFill>
                <a:srgbClr val="FFB90F"/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7" name="Freeform 31">
            <a:extLst>
              <a:ext uri="{FF2B5EF4-FFF2-40B4-BE49-F238E27FC236}">
                <a16:creationId xmlns:a16="http://schemas.microsoft.com/office/drawing/2014/main" id="{5C78FF2E-7B9C-DCCF-3CFE-8E2D1D56B47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841735" y="5355378"/>
            <a:ext cx="483489" cy="644618"/>
          </a:xfrm>
          <a:custGeom>
            <a:avLst/>
            <a:gdLst>
              <a:gd name="T0" fmla="*/ 8400 w 9600"/>
              <a:gd name="T1" fmla="*/ 0 h 12800"/>
              <a:gd name="T2" fmla="*/ 1200 w 9600"/>
              <a:gd name="T3" fmla="*/ 0 h 12800"/>
              <a:gd name="T4" fmla="*/ 0 w 9600"/>
              <a:gd name="T5" fmla="*/ 1200 h 12800"/>
              <a:gd name="T6" fmla="*/ 0 w 9600"/>
              <a:gd name="T7" fmla="*/ 11600 h 12800"/>
              <a:gd name="T8" fmla="*/ 1200 w 9600"/>
              <a:gd name="T9" fmla="*/ 12800 h 12800"/>
              <a:gd name="T10" fmla="*/ 8400 w 9600"/>
              <a:gd name="T11" fmla="*/ 12800 h 12800"/>
              <a:gd name="T12" fmla="*/ 9600 w 9600"/>
              <a:gd name="T13" fmla="*/ 11600 h 12800"/>
              <a:gd name="T14" fmla="*/ 9600 w 9600"/>
              <a:gd name="T15" fmla="*/ 1200 h 12800"/>
              <a:gd name="T16" fmla="*/ 8400 w 9600"/>
              <a:gd name="T17" fmla="*/ 0 h 12800"/>
              <a:gd name="T18" fmla="*/ 8400 w 9600"/>
              <a:gd name="T19" fmla="*/ 11600 h 12800"/>
              <a:gd name="T20" fmla="*/ 1200 w 9600"/>
              <a:gd name="T21" fmla="*/ 11600 h 12800"/>
              <a:gd name="T22" fmla="*/ 1200 w 9600"/>
              <a:gd name="T23" fmla="*/ 1200 h 12800"/>
              <a:gd name="T24" fmla="*/ 8400 w 9600"/>
              <a:gd name="T25" fmla="*/ 1200 h 12800"/>
              <a:gd name="T26" fmla="*/ 8400 w 9600"/>
              <a:gd name="T27" fmla="*/ 11600 h 12800"/>
              <a:gd name="T28" fmla="*/ 3600 w 9600"/>
              <a:gd name="T29" fmla="*/ 2800 h 12800"/>
              <a:gd name="T30" fmla="*/ 6000 w 9600"/>
              <a:gd name="T31" fmla="*/ 2800 h 12800"/>
              <a:gd name="T32" fmla="*/ 6400 w 9600"/>
              <a:gd name="T33" fmla="*/ 2400 h 12800"/>
              <a:gd name="T34" fmla="*/ 6000 w 9600"/>
              <a:gd name="T35" fmla="*/ 2000 h 12800"/>
              <a:gd name="T36" fmla="*/ 3600 w 9600"/>
              <a:gd name="T37" fmla="*/ 2000 h 12800"/>
              <a:gd name="T38" fmla="*/ 3200 w 9600"/>
              <a:gd name="T39" fmla="*/ 2400 h 12800"/>
              <a:gd name="T40" fmla="*/ 3600 w 9600"/>
              <a:gd name="T41" fmla="*/ 2800 h 12800"/>
              <a:gd name="T42" fmla="*/ 4800 w 9600"/>
              <a:gd name="T43" fmla="*/ 7200 h 12800"/>
              <a:gd name="T44" fmla="*/ 6400 w 9600"/>
              <a:gd name="T45" fmla="*/ 5600 h 12800"/>
              <a:gd name="T46" fmla="*/ 4800 w 9600"/>
              <a:gd name="T47" fmla="*/ 4000 h 12800"/>
              <a:gd name="T48" fmla="*/ 3200 w 9600"/>
              <a:gd name="T49" fmla="*/ 5600 h 12800"/>
              <a:gd name="T50" fmla="*/ 4800 w 9600"/>
              <a:gd name="T51" fmla="*/ 7200 h 12800"/>
              <a:gd name="T52" fmla="*/ 2560 w 9600"/>
              <a:gd name="T53" fmla="*/ 10400 h 12800"/>
              <a:gd name="T54" fmla="*/ 7040 w 9600"/>
              <a:gd name="T55" fmla="*/ 10400 h 12800"/>
              <a:gd name="T56" fmla="*/ 7600 w 9600"/>
              <a:gd name="T57" fmla="*/ 9920 h 12800"/>
              <a:gd name="T58" fmla="*/ 7600 w 9600"/>
              <a:gd name="T59" fmla="*/ 9440 h 12800"/>
              <a:gd name="T60" fmla="*/ 5920 w 9600"/>
              <a:gd name="T61" fmla="*/ 8000 h 12800"/>
              <a:gd name="T62" fmla="*/ 4800 w 9600"/>
              <a:gd name="T63" fmla="*/ 8200 h 12800"/>
              <a:gd name="T64" fmla="*/ 3680 w 9600"/>
              <a:gd name="T65" fmla="*/ 8000 h 12800"/>
              <a:gd name="T66" fmla="*/ 2000 w 9600"/>
              <a:gd name="T67" fmla="*/ 9440 h 12800"/>
              <a:gd name="T68" fmla="*/ 2000 w 9600"/>
              <a:gd name="T69" fmla="*/ 9920 h 12800"/>
              <a:gd name="T70" fmla="*/ 2560 w 9600"/>
              <a:gd name="T71" fmla="*/ 104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600" h="12800">
                <a:moveTo>
                  <a:pt x="8400" y="0"/>
                </a:moveTo>
                <a:lnTo>
                  <a:pt x="1200" y="0"/>
                </a:lnTo>
                <a:cubicBezTo>
                  <a:pt x="538" y="0"/>
                  <a:pt x="0" y="538"/>
                  <a:pt x="0" y="1200"/>
                </a:cubicBezTo>
                <a:lnTo>
                  <a:pt x="0" y="11600"/>
                </a:lnTo>
                <a:cubicBezTo>
                  <a:pt x="0" y="12263"/>
                  <a:pt x="538" y="12800"/>
                  <a:pt x="1200" y="12800"/>
                </a:cubicBezTo>
                <a:lnTo>
                  <a:pt x="8400" y="12800"/>
                </a:lnTo>
                <a:cubicBezTo>
                  <a:pt x="9063" y="12800"/>
                  <a:pt x="9600" y="12263"/>
                  <a:pt x="9600" y="11600"/>
                </a:cubicBezTo>
                <a:lnTo>
                  <a:pt x="9600" y="1200"/>
                </a:lnTo>
                <a:cubicBezTo>
                  <a:pt x="9600" y="538"/>
                  <a:pt x="9063" y="0"/>
                  <a:pt x="8400" y="0"/>
                </a:cubicBezTo>
                <a:close/>
                <a:moveTo>
                  <a:pt x="8400" y="11600"/>
                </a:moveTo>
                <a:lnTo>
                  <a:pt x="1200" y="11600"/>
                </a:lnTo>
                <a:lnTo>
                  <a:pt x="1200" y="1200"/>
                </a:lnTo>
                <a:lnTo>
                  <a:pt x="8400" y="1200"/>
                </a:lnTo>
                <a:lnTo>
                  <a:pt x="8400" y="11600"/>
                </a:lnTo>
                <a:close/>
                <a:moveTo>
                  <a:pt x="3600" y="2800"/>
                </a:moveTo>
                <a:lnTo>
                  <a:pt x="6000" y="2800"/>
                </a:lnTo>
                <a:cubicBezTo>
                  <a:pt x="6220" y="2800"/>
                  <a:pt x="6400" y="2620"/>
                  <a:pt x="6400" y="2400"/>
                </a:cubicBezTo>
                <a:cubicBezTo>
                  <a:pt x="6400" y="2180"/>
                  <a:pt x="6220" y="2000"/>
                  <a:pt x="6000" y="2000"/>
                </a:cubicBezTo>
                <a:lnTo>
                  <a:pt x="3600" y="2000"/>
                </a:lnTo>
                <a:cubicBezTo>
                  <a:pt x="3380" y="2000"/>
                  <a:pt x="3200" y="2180"/>
                  <a:pt x="3200" y="2400"/>
                </a:cubicBezTo>
                <a:cubicBezTo>
                  <a:pt x="3200" y="2620"/>
                  <a:pt x="3380" y="2800"/>
                  <a:pt x="3600" y="2800"/>
                </a:cubicBezTo>
                <a:close/>
                <a:moveTo>
                  <a:pt x="4800" y="7200"/>
                </a:moveTo>
                <a:cubicBezTo>
                  <a:pt x="5683" y="7200"/>
                  <a:pt x="6400" y="6483"/>
                  <a:pt x="6400" y="5600"/>
                </a:cubicBezTo>
                <a:cubicBezTo>
                  <a:pt x="6400" y="4718"/>
                  <a:pt x="5683" y="4000"/>
                  <a:pt x="4800" y="4000"/>
                </a:cubicBezTo>
                <a:cubicBezTo>
                  <a:pt x="3918" y="4000"/>
                  <a:pt x="3200" y="4718"/>
                  <a:pt x="3200" y="5600"/>
                </a:cubicBezTo>
                <a:cubicBezTo>
                  <a:pt x="3200" y="6483"/>
                  <a:pt x="3918" y="7200"/>
                  <a:pt x="4800" y="7200"/>
                </a:cubicBezTo>
                <a:close/>
                <a:moveTo>
                  <a:pt x="2560" y="10400"/>
                </a:moveTo>
                <a:lnTo>
                  <a:pt x="7040" y="10400"/>
                </a:lnTo>
                <a:cubicBezTo>
                  <a:pt x="7350" y="10400"/>
                  <a:pt x="7600" y="10185"/>
                  <a:pt x="7600" y="9920"/>
                </a:cubicBezTo>
                <a:lnTo>
                  <a:pt x="7600" y="9440"/>
                </a:lnTo>
                <a:cubicBezTo>
                  <a:pt x="7600" y="8645"/>
                  <a:pt x="6848" y="8000"/>
                  <a:pt x="5920" y="8000"/>
                </a:cubicBezTo>
                <a:cubicBezTo>
                  <a:pt x="5650" y="8000"/>
                  <a:pt x="5453" y="8200"/>
                  <a:pt x="4800" y="8200"/>
                </a:cubicBezTo>
                <a:cubicBezTo>
                  <a:pt x="4128" y="8200"/>
                  <a:pt x="3965" y="8000"/>
                  <a:pt x="3680" y="8000"/>
                </a:cubicBezTo>
                <a:cubicBezTo>
                  <a:pt x="2753" y="8000"/>
                  <a:pt x="2000" y="8645"/>
                  <a:pt x="2000" y="9440"/>
                </a:cubicBezTo>
                <a:lnTo>
                  <a:pt x="2000" y="9920"/>
                </a:lnTo>
                <a:cubicBezTo>
                  <a:pt x="2000" y="10185"/>
                  <a:pt x="2250" y="10400"/>
                  <a:pt x="2560" y="10400"/>
                </a:cubicBezTo>
                <a:close/>
              </a:path>
            </a:pathLst>
          </a:custGeom>
          <a:solidFill>
            <a:srgbClr val="FFB90F"/>
          </a:solidFill>
          <a:ln>
            <a:noFill/>
          </a:ln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90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477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CDF23677-8C16-754C-EF37-7395176B126D}"/>
              </a:ext>
            </a:extLst>
          </p:cNvPr>
          <p:cNvSpPr>
            <a:spLocks noEditPoints="1"/>
          </p:cNvSpPr>
          <p:nvPr/>
        </p:nvSpPr>
        <p:spPr bwMode="auto">
          <a:xfrm>
            <a:off x="2648236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799D866-EE03-6AD6-F4E1-E23446F379E0}"/>
              </a:ext>
            </a:extLst>
          </p:cNvPr>
          <p:cNvSpPr txBox="1"/>
          <p:nvPr/>
        </p:nvSpPr>
        <p:spPr>
          <a:xfrm>
            <a:off x="-2018864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分群运营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0258EA-6D93-ED34-80FC-88FA5E63E9EE}"/>
              </a:ext>
            </a:extLst>
          </p:cNvPr>
          <p:cNvSpPr txBox="1"/>
          <p:nvPr/>
        </p:nvSpPr>
        <p:spPr>
          <a:xfrm>
            <a:off x="3621617" y="2136337"/>
            <a:ext cx="8924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A:  </a:t>
            </a:r>
            <a:r>
              <a:rPr lang="zh-CN" altLang="en-US" dirty="0"/>
              <a:t>超级机构（大于</a:t>
            </a:r>
            <a:r>
              <a:rPr lang="en-US" altLang="zh-CN" dirty="0"/>
              <a:t>100</a:t>
            </a:r>
            <a:r>
              <a:rPr lang="zh-CN" altLang="en-US" dirty="0"/>
              <a:t>）：流量占比</a:t>
            </a:r>
            <a:r>
              <a:rPr lang="en-US" altLang="zh-CN" dirty="0"/>
              <a:t>11%——</a:t>
            </a:r>
            <a:r>
              <a:rPr lang="zh-CN" altLang="en-US" dirty="0"/>
              <a:t>贡献订单</a:t>
            </a:r>
            <a:r>
              <a:rPr lang="en-US" altLang="zh-CN" dirty="0"/>
              <a:t>74.9%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：机构（</a:t>
            </a:r>
            <a:r>
              <a:rPr lang="en-US" altLang="zh-CN" dirty="0"/>
              <a:t>30-100</a:t>
            </a:r>
            <a:r>
              <a:rPr lang="zh-CN" altLang="en-US" dirty="0"/>
              <a:t>）：流量占比</a:t>
            </a:r>
            <a:r>
              <a:rPr lang="en-US" altLang="zh-CN" dirty="0"/>
              <a:t>16%——</a:t>
            </a:r>
            <a:r>
              <a:rPr lang="zh-CN" altLang="en-US" dirty="0"/>
              <a:t>贡献订单</a:t>
            </a:r>
            <a:r>
              <a:rPr lang="en-US" altLang="zh-CN" dirty="0"/>
              <a:t>17%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：高频“个人”（</a:t>
            </a:r>
            <a:r>
              <a:rPr lang="en-US" altLang="zh-CN" dirty="0"/>
              <a:t>11-30</a:t>
            </a:r>
            <a:r>
              <a:rPr lang="zh-CN" altLang="en-US" dirty="0"/>
              <a:t>）：流量占比</a:t>
            </a:r>
            <a:r>
              <a:rPr lang="en-US" altLang="zh-CN" dirty="0"/>
              <a:t>18%——</a:t>
            </a:r>
            <a:r>
              <a:rPr lang="zh-CN" altLang="en-US" dirty="0"/>
              <a:t>贡献订单</a:t>
            </a:r>
            <a:r>
              <a:rPr lang="en-US" altLang="zh-CN" dirty="0"/>
              <a:t>6%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：低频“个人”（</a:t>
            </a:r>
            <a:r>
              <a:rPr lang="en-US" altLang="zh-CN" dirty="0"/>
              <a:t>2-10</a:t>
            </a:r>
            <a:r>
              <a:rPr lang="zh-CN" altLang="en-US" dirty="0"/>
              <a:t>）：流量占比</a:t>
            </a:r>
            <a:r>
              <a:rPr lang="en-US" altLang="zh-CN" dirty="0"/>
              <a:t>34%——</a:t>
            </a:r>
            <a:r>
              <a:rPr lang="zh-CN" altLang="en-US" dirty="0"/>
              <a:t>贡献订单</a:t>
            </a:r>
            <a:r>
              <a:rPr lang="en-US" altLang="zh-CN" dirty="0"/>
              <a:t>1.7%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次性用户（</a:t>
            </a:r>
            <a:r>
              <a:rPr lang="en-US" altLang="zh-CN" dirty="0"/>
              <a:t>1</a:t>
            </a:r>
            <a:r>
              <a:rPr lang="zh-CN" altLang="en-US" dirty="0"/>
              <a:t>）流量占比</a:t>
            </a:r>
            <a:r>
              <a:rPr lang="en-US" altLang="zh-CN" dirty="0"/>
              <a:t>21%——</a:t>
            </a:r>
            <a:r>
              <a:rPr lang="zh-CN" altLang="en-US" dirty="0"/>
              <a:t>贡献订单</a:t>
            </a:r>
            <a:r>
              <a:rPr lang="en-US" altLang="zh-CN" dirty="0"/>
              <a:t>0.4%</a:t>
            </a:r>
            <a:r>
              <a:rPr lang="zh-CN" altLang="en-US" dirty="0"/>
              <a:t>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4647D-9563-4A06-229D-1406F6AC3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2446337"/>
            <a:ext cx="1713518" cy="19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9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CDF23677-8C16-754C-EF37-7395176B126D}"/>
              </a:ext>
            </a:extLst>
          </p:cNvPr>
          <p:cNvSpPr>
            <a:spLocks noEditPoints="1"/>
          </p:cNvSpPr>
          <p:nvPr/>
        </p:nvSpPr>
        <p:spPr bwMode="auto">
          <a:xfrm>
            <a:off x="3534061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799D866-EE03-6AD6-F4E1-E23446F379E0}"/>
              </a:ext>
            </a:extLst>
          </p:cNvPr>
          <p:cNvSpPr txBox="1"/>
          <p:nvPr/>
        </p:nvSpPr>
        <p:spPr>
          <a:xfrm>
            <a:off x="-1133039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运营分析点</a:t>
            </a:r>
            <a:r>
              <a:rPr lang="en-US" altLang="zh-CN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2E96B2-8335-10DB-1E62-6AD3EE18FD0E}"/>
              </a:ext>
            </a:extLst>
          </p:cNvPr>
          <p:cNvSpPr txBox="1"/>
          <p:nvPr/>
        </p:nvSpPr>
        <p:spPr>
          <a:xfrm>
            <a:off x="5285522" y="158115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B90F"/>
                </a:solidFill>
              </a:rPr>
              <a:t>超级机构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C50A12-154F-9AF8-3FFD-313C5990555A}"/>
              </a:ext>
            </a:extLst>
          </p:cNvPr>
          <p:cNvSpPr txBox="1"/>
          <p:nvPr/>
        </p:nvSpPr>
        <p:spPr>
          <a:xfrm>
            <a:off x="2541180" y="2287369"/>
            <a:ext cx="8263801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较少的出借人占据了主要订单份额，目前任何微小走势都可能影响到全局数据，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需要密切关注；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C4343E-C1A4-A76B-6D57-03AAC8B3338E}"/>
              </a:ext>
            </a:extLst>
          </p:cNvPr>
          <p:cNvSpPr txBox="1"/>
          <p:nvPr/>
        </p:nvSpPr>
        <p:spPr>
          <a:xfrm>
            <a:off x="2541180" y="3705225"/>
            <a:ext cx="7717245" cy="18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运营重点：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了解这部分核心群体是怎样使用人人信的；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人人信解决了这些机构哪些问题；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该部分群体做流失监控和趋势监控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D82B38-27F3-C1FA-9B6C-528A9DCF0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70" y="4305300"/>
            <a:ext cx="400049" cy="4000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CC1CF2-DE1C-B650-1871-069119852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69" y="4705349"/>
            <a:ext cx="400049" cy="4000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D42BB4-AC36-5A92-A154-0C08F98C6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68" y="5122332"/>
            <a:ext cx="400049" cy="4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4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CDF23677-8C16-754C-EF37-7395176B126D}"/>
              </a:ext>
            </a:extLst>
          </p:cNvPr>
          <p:cNvSpPr>
            <a:spLocks noEditPoints="1"/>
          </p:cNvSpPr>
          <p:nvPr/>
        </p:nvSpPr>
        <p:spPr bwMode="auto">
          <a:xfrm>
            <a:off x="3534061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799D866-EE03-6AD6-F4E1-E23446F379E0}"/>
              </a:ext>
            </a:extLst>
          </p:cNvPr>
          <p:cNvSpPr txBox="1"/>
          <p:nvPr/>
        </p:nvSpPr>
        <p:spPr>
          <a:xfrm>
            <a:off x="-1133039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运营分析点</a:t>
            </a:r>
            <a:r>
              <a:rPr lang="en-US" altLang="zh-CN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2E96B2-8335-10DB-1E62-6AD3EE18FD0E}"/>
              </a:ext>
            </a:extLst>
          </p:cNvPr>
          <p:cNvSpPr txBox="1"/>
          <p:nvPr/>
        </p:nvSpPr>
        <p:spPr>
          <a:xfrm>
            <a:off x="5644595" y="15811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B90F"/>
                </a:solidFill>
              </a:rPr>
              <a:t>机构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C50A12-154F-9AF8-3FFD-313C5990555A}"/>
              </a:ext>
            </a:extLst>
          </p:cNvPr>
          <p:cNvSpPr txBox="1"/>
          <p:nvPr/>
        </p:nvSpPr>
        <p:spPr>
          <a:xfrm>
            <a:off x="2541180" y="2287369"/>
            <a:ext cx="8073044" cy="463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机构中既有一般型“小机构”，也有准“超级机构”；第二大订单贡献客户群体。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C4343E-C1A4-A76B-6D57-03AAC8B3338E}"/>
              </a:ext>
            </a:extLst>
          </p:cNvPr>
          <p:cNvSpPr txBox="1"/>
          <p:nvPr/>
        </p:nvSpPr>
        <p:spPr>
          <a:xfrm>
            <a:off x="2541180" y="3705225"/>
            <a:ext cx="7717245" cy="143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运营重点：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识别出该部分群体中的准“超级机构”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如何帮助“小机构”利用平台增长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D82B38-27F3-C1FA-9B6C-528A9DCF0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70" y="4305300"/>
            <a:ext cx="400049" cy="4000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CC1CF2-DE1C-B650-1871-069119852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69" y="4705349"/>
            <a:ext cx="400049" cy="4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3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14">
            <a:extLst>
              <a:ext uri="{FF2B5EF4-FFF2-40B4-BE49-F238E27FC236}">
                <a16:creationId xmlns:a16="http://schemas.microsoft.com/office/drawing/2014/main" id="{CDF23677-8C16-754C-EF37-7395176B126D}"/>
              </a:ext>
            </a:extLst>
          </p:cNvPr>
          <p:cNvSpPr>
            <a:spLocks noEditPoints="1"/>
          </p:cNvSpPr>
          <p:nvPr/>
        </p:nvSpPr>
        <p:spPr bwMode="auto">
          <a:xfrm>
            <a:off x="3534061" y="415746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799D866-EE03-6AD6-F4E1-E23446F379E0}"/>
              </a:ext>
            </a:extLst>
          </p:cNvPr>
          <p:cNvSpPr txBox="1"/>
          <p:nvPr/>
        </p:nvSpPr>
        <p:spPr>
          <a:xfrm>
            <a:off x="-1133039" y="273471"/>
            <a:ext cx="45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运营分析点</a:t>
            </a:r>
            <a:r>
              <a:rPr lang="en-US" altLang="zh-CN" sz="36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zh-CN" sz="36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D4D4EB-2BED-83A6-D220-73769079E234}"/>
              </a:ext>
            </a:extLst>
          </p:cNvPr>
          <p:cNvSpPr txBox="1"/>
          <p:nvPr/>
        </p:nvSpPr>
        <p:spPr>
          <a:xfrm>
            <a:off x="5644595" y="176212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B90F"/>
                </a:solidFill>
              </a:rPr>
              <a:t>个人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D48E95-8F2E-33FF-D12A-275394B54CE0}"/>
              </a:ext>
            </a:extLst>
          </p:cNvPr>
          <p:cNvSpPr txBox="1"/>
          <p:nvPr/>
        </p:nvSpPr>
        <p:spPr>
          <a:xfrm>
            <a:off x="2541180" y="2611219"/>
            <a:ext cx="6186309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分为高频个人和低频个人，寻找个人使用人人信的特征点；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16CA5A-16EB-1A6D-10D8-041D3F27837B}"/>
              </a:ext>
            </a:extLst>
          </p:cNvPr>
          <p:cNvSpPr txBox="1"/>
          <p:nvPr/>
        </p:nvSpPr>
        <p:spPr>
          <a:xfrm>
            <a:off x="2541180" y="3771900"/>
            <a:ext cx="7717245" cy="18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运营重点：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个人使用人人信的特征；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如何帮助个人利用平台增长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4CB159-7259-3732-A0F4-DDA3C0482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20" y="4381500"/>
            <a:ext cx="400049" cy="4000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3119B7-41C9-DD03-CDB1-9093386CB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19" y="4781549"/>
            <a:ext cx="400049" cy="4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0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Office Theme">
  <a:themeElements>
    <a:clrScheme name="自定义 24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69"/>
      </a:accent1>
      <a:accent2>
        <a:srgbClr val="44546A"/>
      </a:accent2>
      <a:accent3>
        <a:srgbClr val="A5A5A5"/>
      </a:accent3>
      <a:accent4>
        <a:srgbClr val="FFCF5B"/>
      </a:accent4>
      <a:accent5>
        <a:srgbClr val="263F44"/>
      </a:accent5>
      <a:accent6>
        <a:srgbClr val="D0CECE"/>
      </a:accent6>
      <a:hlink>
        <a:srgbClr val="3A3838"/>
      </a:hlink>
      <a:folHlink>
        <a:srgbClr val="954F72"/>
      </a:folHlink>
    </a:clrScheme>
    <a:fontScheme name="24tm5fhk">
      <a:majorFont>
        <a:latin typeface="思源黑体 CN Medium"/>
        <a:ea typeface="思源黑体 CN Light"/>
        <a:cs typeface=""/>
      </a:majorFont>
      <a:minorFont>
        <a:latin typeface="思源黑体 CN Medium"/>
        <a:ea typeface="思源黑体 CN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4tm5fhk">
      <a:majorFont>
        <a:latin typeface="思源黑体 CN Medium"/>
        <a:ea typeface="思源黑体 CN Light"/>
        <a:cs typeface=""/>
      </a:majorFont>
      <a:minorFont>
        <a:latin typeface="思源黑体 CN Medium"/>
        <a:ea typeface="思源黑体 CN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4133</TotalTime>
  <Words>1939</Words>
  <Application>Microsoft Office PowerPoint</Application>
  <PresentationFormat>宽屏</PresentationFormat>
  <Paragraphs>227</Paragraphs>
  <Slides>34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等线</vt:lpstr>
      <vt:lpstr>思源黑体 CN Heavy</vt:lpstr>
      <vt:lpstr>思源黑体 CN Medium</vt:lpstr>
      <vt:lpstr>思源黑体 CN Normal</vt:lpstr>
      <vt:lpstr>微软雅黑</vt:lpstr>
      <vt:lpstr>Arial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renrenxin</cp:lastModifiedBy>
  <cp:revision>426</cp:revision>
  <dcterms:created xsi:type="dcterms:W3CDTF">2019-07-11T04:52:53Z</dcterms:created>
  <dcterms:modified xsi:type="dcterms:W3CDTF">2022-06-30T06:52:44Z</dcterms:modified>
</cp:coreProperties>
</file>